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wmf" ContentType="image/x-wmf"/>
  <Default Extension="rels" ContentType="application/vnd.openxmlformats-package.relationships+xml"/>
  <Default Extension="xml" ContentType="application/xml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</p:sldMasterIdLst>
  <p:sldIdLst>
    <p:sldId id="256" r:id="rId2"/>
    <p:sldId id="296" r:id="rId3"/>
    <p:sldId id="298" r:id="rId4"/>
    <p:sldId id="286" r:id="rId5"/>
    <p:sldId id="257" r:id="rId6"/>
    <p:sldId id="258" r:id="rId7"/>
    <p:sldId id="259" r:id="rId8"/>
    <p:sldId id="260" r:id="rId9"/>
    <p:sldId id="261" r:id="rId10"/>
    <p:sldId id="262" r:id="rId11"/>
    <p:sldId id="287" r:id="rId12"/>
    <p:sldId id="294" r:id="rId13"/>
    <p:sldId id="295" r:id="rId14"/>
    <p:sldId id="263" r:id="rId15"/>
    <p:sldId id="264" r:id="rId16"/>
    <p:sldId id="265" r:id="rId17"/>
    <p:sldId id="289" r:id="rId18"/>
    <p:sldId id="267" r:id="rId19"/>
    <p:sldId id="268" r:id="rId20"/>
    <p:sldId id="290" r:id="rId21"/>
    <p:sldId id="269" r:id="rId22"/>
    <p:sldId id="270" r:id="rId23"/>
    <p:sldId id="271" r:id="rId24"/>
    <p:sldId id="272" r:id="rId25"/>
    <p:sldId id="273" r:id="rId26"/>
    <p:sldId id="274" r:id="rId27"/>
    <p:sldId id="275" r:id="rId28"/>
    <p:sldId id="276" r:id="rId29"/>
    <p:sldId id="291" r:id="rId30"/>
    <p:sldId id="282" r:id="rId31"/>
    <p:sldId id="283" r:id="rId32"/>
    <p:sldId id="288" r:id="rId33"/>
    <p:sldId id="284" r:id="rId34"/>
    <p:sldId id="285" r:id="rId35"/>
    <p:sldId id="292" r:id="rId36"/>
    <p:sldId id="299" r:id="rId37"/>
    <p:sldId id="293" r:id="rId38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876" autoAdjust="0"/>
    <p:restoredTop sz="94660"/>
  </p:normalViewPr>
  <p:slideViewPr>
    <p:cSldViewPr snapToGrid="0">
      <p:cViewPr varScale="1">
        <p:scale>
          <a:sx n="79" d="100"/>
          <a:sy n="79" d="100"/>
        </p:scale>
        <p:origin x="126" y="84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presProps" Target="presProps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tableStyles" Target="tableStyle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417779" y="802298"/>
            <a:ext cx="8637073" cy="2541431"/>
          </a:xfrm>
        </p:spPr>
        <p:txBody>
          <a:bodyPr bIns="0" anchor="b">
            <a:normAutofit/>
          </a:bodyPr>
          <a:lstStyle>
            <a:lvl1pPr algn="l">
              <a:defRPr sz="66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417780" y="3531204"/>
            <a:ext cx="8637072" cy="977621"/>
          </a:xfrm>
        </p:spPr>
        <p:txBody>
          <a:bodyPr tIns="91440" bIns="91440">
            <a:normAutofit/>
          </a:bodyPr>
          <a:lstStyle>
            <a:lvl1pPr marL="0" indent="0" algn="l">
              <a:buNone/>
              <a:defRPr sz="1800" b="0" cap="all" baseline="0">
                <a:solidFill>
                  <a:schemeClr val="tx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7/30/2019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416500" y="329307"/>
            <a:ext cx="4973915" cy="309201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437664" y="798973"/>
            <a:ext cx="811019" cy="503578"/>
          </a:xfrm>
        </p:spPr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15" name="Straight Connector 14"/>
          <p:cNvCxnSpPr/>
          <p:nvPr/>
        </p:nvCxnSpPr>
        <p:spPr>
          <a:xfrm>
            <a:off x="2417780" y="3528542"/>
            <a:ext cx="8637072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7/30/2019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33" name="Straight Connector 32"/>
          <p:cNvCxnSpPr/>
          <p:nvPr/>
        </p:nvCxnSpPr>
        <p:spPr>
          <a:xfrm>
            <a:off x="1453896" y="1847088"/>
            <a:ext cx="9607522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54239" y="1756130"/>
            <a:ext cx="8643154" cy="1887950"/>
          </a:xfrm>
        </p:spPr>
        <p:txBody>
          <a:bodyPr anchor="b">
            <a:normAutofit/>
          </a:bodyPr>
          <a:lstStyle>
            <a:lvl1pPr algn="l">
              <a:defRPr sz="36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54239" y="3806195"/>
            <a:ext cx="8630446" cy="1012929"/>
          </a:xfrm>
        </p:spPr>
        <p:txBody>
          <a:bodyPr tIns="91440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7/30/2019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15" name="Straight Connector 14"/>
          <p:cNvCxnSpPr/>
          <p:nvPr/>
        </p:nvCxnSpPr>
        <p:spPr>
          <a:xfrm>
            <a:off x="1454239" y="3804985"/>
            <a:ext cx="8630446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9217" y="804889"/>
            <a:ext cx="9605635" cy="105930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447331" y="2010878"/>
            <a:ext cx="4645152" cy="3448595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413771" y="2017343"/>
            <a:ext cx="4645152" cy="3441520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7/30/2019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35" name="Straight Connector 34"/>
          <p:cNvCxnSpPr/>
          <p:nvPr/>
        </p:nvCxnSpPr>
        <p:spPr>
          <a:xfrm>
            <a:off x="1453896" y="1847088"/>
            <a:ext cx="9607522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7191" y="804163"/>
            <a:ext cx="9607661" cy="1056319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47191" y="2019549"/>
            <a:ext cx="4645152" cy="801943"/>
          </a:xfrm>
        </p:spPr>
        <p:txBody>
          <a:bodyPr anchor="b">
            <a:normAutofit/>
          </a:bodyPr>
          <a:lstStyle>
            <a:lvl1pPr marL="0" indent="0">
              <a:lnSpc>
                <a:spcPct val="100000"/>
              </a:lnSpc>
              <a:buNone/>
              <a:defRPr sz="2200" b="0" cap="all" baseline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447191" y="2824269"/>
            <a:ext cx="4645152" cy="2644457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412362" y="2023003"/>
            <a:ext cx="4645152" cy="802237"/>
          </a:xfrm>
        </p:spPr>
        <p:txBody>
          <a:bodyPr anchor="b">
            <a:normAutofit/>
          </a:bodyPr>
          <a:lstStyle>
            <a:lvl1pPr marL="0" indent="0">
              <a:lnSpc>
                <a:spcPct val="100000"/>
              </a:lnSpc>
              <a:buNone/>
              <a:defRPr sz="2200" b="0" cap="all" baseline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412362" y="2821491"/>
            <a:ext cx="4645152" cy="2637371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7/30/2019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29" name="Straight Connector 28"/>
          <p:cNvCxnSpPr/>
          <p:nvPr/>
        </p:nvCxnSpPr>
        <p:spPr>
          <a:xfrm>
            <a:off x="1453896" y="1847088"/>
            <a:ext cx="9607522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7/30/2019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25" name="Straight Connector 24"/>
          <p:cNvCxnSpPr/>
          <p:nvPr/>
        </p:nvCxnSpPr>
        <p:spPr>
          <a:xfrm>
            <a:off x="1453896" y="1847088"/>
            <a:ext cx="9607522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7/30/2019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4671" y="798973"/>
            <a:ext cx="3273099" cy="2247117"/>
          </a:xfrm>
        </p:spPr>
        <p:txBody>
          <a:bodyPr anchor="b">
            <a:normAutofit/>
          </a:bodyPr>
          <a:lstStyle>
            <a:lvl1pPr algn="l">
              <a:defRPr sz="2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043714" y="798974"/>
            <a:ext cx="6012470" cy="4658826"/>
          </a:xfrm>
        </p:spPr>
        <p:txBody>
          <a:bodyPr anchor="ctr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44671" y="3205491"/>
            <a:ext cx="3275013" cy="2248181"/>
          </a:xfrm>
        </p:spPr>
        <p:txBody>
          <a:bodyPr/>
          <a:lstStyle>
            <a:lvl1pPr marL="0" indent="0" algn="l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7/30/2019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17" name="Straight Connector 16"/>
          <p:cNvCxnSpPr/>
          <p:nvPr/>
        </p:nvCxnSpPr>
        <p:spPr>
          <a:xfrm>
            <a:off x="1448280" y="3205491"/>
            <a:ext cx="3269490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/>
          <p:cNvGrpSpPr/>
          <p:nvPr/>
        </p:nvGrpSpPr>
        <p:grpSpPr>
          <a:xfrm>
            <a:off x="7477387" y="482170"/>
            <a:ext cx="4074533" cy="5149101"/>
            <a:chOff x="7477387" y="482170"/>
            <a:chExt cx="4074533" cy="5149101"/>
          </a:xfrm>
        </p:grpSpPr>
        <p:sp>
          <p:nvSpPr>
            <p:cNvPr id="18" name="Rectangle 17"/>
            <p:cNvSpPr/>
            <p:nvPr/>
          </p:nvSpPr>
          <p:spPr bwMode="black">
            <a:xfrm>
              <a:off x="7477387" y="482170"/>
              <a:ext cx="4074533" cy="5149101"/>
            </a:xfrm>
            <a:prstGeom prst="rect">
              <a:avLst/>
            </a:prstGeom>
            <a:gradFill>
              <a:gsLst>
                <a:gs pos="0">
                  <a:srgbClr val="000001"/>
                </a:gs>
                <a:gs pos="100000">
                  <a:srgbClr val="191919"/>
                </a:gs>
              </a:gsLst>
            </a:gradFill>
            <a:ln w="76200" cmpd="sng">
              <a:noFill/>
              <a:miter lim="800000"/>
            </a:ln>
            <a:effectLst>
              <a:outerShdw blurRad="127000" dist="228600" dir="4740000" sx="98000" sy="98000" algn="tl" rotWithShape="0">
                <a:srgbClr val="000000">
                  <a:alpha val="34000"/>
                </a:srgbClr>
              </a:outerShdw>
            </a:effectLst>
            <a:scene3d>
              <a:camera prst="orthographicFront"/>
              <a:lightRig rig="threePt" dir="t"/>
            </a:scene3d>
            <a:sp3d>
              <a:bevelT w="152400" h="50800" prst="softRound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Rectangle 18"/>
            <p:cNvSpPr/>
            <p:nvPr/>
          </p:nvSpPr>
          <p:spPr bwMode="blackWhite">
            <a:xfrm>
              <a:off x="7790446" y="812506"/>
              <a:ext cx="3450289" cy="4466452"/>
            </a:xfrm>
            <a:prstGeom prst="rect">
              <a:avLst/>
            </a:prstGeom>
            <a:gradFill>
              <a:gsLst>
                <a:gs pos="0">
                  <a:srgbClr val="DADADA"/>
                </a:gs>
                <a:gs pos="100000">
                  <a:srgbClr val="FFFFFE"/>
                </a:gs>
              </a:gsLst>
              <a:lin ang="16200000" scaled="0"/>
            </a:gradFill>
            <a:ln w="50800" cmpd="sng">
              <a:solidFill>
                <a:srgbClr val="191919"/>
              </a:solidFill>
              <a:miter lim="800000"/>
            </a:ln>
            <a:effectLst>
              <a:innerShdw blurRad="63500" dist="88900" dir="14100000">
                <a:srgbClr val="000000">
                  <a:alpha val="30000"/>
                </a:srgbClr>
              </a:innerShdw>
            </a:effectLst>
            <a:scene3d>
              <a:camera prst="orthographicFront"/>
              <a:lightRig rig="threePt" dir="t"/>
            </a:scene3d>
            <a:sp3d>
              <a:bevelT prst="relaxedInse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51206" y="1129513"/>
            <a:ext cx="5532328" cy="1830584"/>
          </a:xfrm>
        </p:spPr>
        <p:txBody>
          <a:bodyPr anchor="b">
            <a:normAutofit/>
          </a:bodyPr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8124389" y="1122542"/>
            <a:ext cx="2791171" cy="3866327"/>
          </a:xfrm>
          <a:solidFill>
            <a:schemeClr val="bg1">
              <a:lumMod val="85000"/>
            </a:schemeClr>
          </a:solidFill>
          <a:ln w="9525" cap="sq">
            <a:noFill/>
            <a:miter lim="800000"/>
          </a:ln>
          <a:effectLst/>
        </p:spPr>
        <p:txBody>
          <a:bodyPr anchor="t"/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50329" y="3145992"/>
            <a:ext cx="5524404" cy="2003742"/>
          </a:xfrm>
        </p:spPr>
        <p:txBody>
          <a:bodyPr>
            <a:normAutofit/>
          </a:bodyPr>
          <a:lstStyle>
            <a:lvl1pPr marL="0" indent="0" algn="l"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1447382" y="5469856"/>
            <a:ext cx="5527351" cy="320123"/>
          </a:xfrm>
        </p:spPr>
        <p:txBody>
          <a:bodyPr/>
          <a:lstStyle>
            <a:lvl1pPr algn="l">
              <a:defRPr/>
            </a:lvl1pPr>
          </a:lstStyle>
          <a:p>
            <a:fld id="{48A87A34-81AB-432B-8DAE-1953F412C126}" type="datetimeFigureOut">
              <a:rPr lang="en-US" dirty="0"/>
              <a:pPr/>
              <a:t>7/30/2019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1447382" y="318640"/>
            <a:ext cx="5541004" cy="320931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31" name="Straight Connector 30"/>
          <p:cNvCxnSpPr/>
          <p:nvPr/>
        </p:nvCxnSpPr>
        <p:spPr>
          <a:xfrm>
            <a:off x="1447382" y="3143605"/>
            <a:ext cx="5527351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7/30/2019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26" name="Straight Connector 25"/>
          <p:cNvCxnSpPr/>
          <p:nvPr/>
        </p:nvCxnSpPr>
        <p:spPr>
          <a:xfrm>
            <a:off x="1453896" y="1847088"/>
            <a:ext cx="9607522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439111" y="798973"/>
            <a:ext cx="1615742" cy="4659889"/>
          </a:xfrm>
        </p:spPr>
        <p:txBody>
          <a:bodyPr vert="eaVert"/>
          <a:lstStyle>
            <a:lvl1pPr algn="l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444672" y="798973"/>
            <a:ext cx="7828830" cy="4659889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7/30/2019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15" name="Straight Connector 14"/>
          <p:cNvCxnSpPr/>
          <p:nvPr/>
        </p:nvCxnSpPr>
        <p:spPr>
          <a:xfrm>
            <a:off x="9439111" y="798973"/>
            <a:ext cx="0" cy="4659889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TwoObj">
  <p:cSld name="Title, Tex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381000"/>
            <a:ext cx="10972800" cy="13716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609600" y="1981200"/>
            <a:ext cx="53848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6197600" y="1981200"/>
            <a:ext cx="5384800" cy="1981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6197600" y="4114800"/>
            <a:ext cx="5384800" cy="1981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8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1756AA6-D5DB-4F49-9F9E-CB5508E71E6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63615315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AndClipArt">
  <p:cSld name="Title, Text and Clip 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381000"/>
            <a:ext cx="10972800" cy="13716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609600" y="1981200"/>
            <a:ext cx="53848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Online Image Placeholder 3"/>
          <p:cNvSpPr>
            <a:spLocks noGrp="1"/>
          </p:cNvSpPr>
          <p:nvPr>
            <p:ph type="clipArt" sz="half" idx="2"/>
          </p:nvPr>
        </p:nvSpPr>
        <p:spPr>
          <a:xfrm>
            <a:off x="6197600" y="1981200"/>
            <a:ext cx="5384800" cy="4114800"/>
          </a:xfrm>
        </p:spPr>
        <p:txBody>
          <a:bodyPr/>
          <a:lstStyle/>
          <a:p>
            <a:pPr lvl="0"/>
            <a:endParaRPr lang="en-US" noProof="0" smtClean="0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B6C4E76-4D79-4E75-B0B9-19C70CF4BFB3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114989448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itle and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sz="quarter"/>
          </p:nvPr>
        </p:nvSpPr>
        <p:spPr>
          <a:xfrm>
            <a:off x="609600" y="381000"/>
            <a:ext cx="10972800" cy="13716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609600" y="1981200"/>
            <a:ext cx="5384800" cy="1981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6197600" y="1981200"/>
            <a:ext cx="5384800" cy="1981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609600" y="4114800"/>
            <a:ext cx="5384800" cy="1981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7600" y="4114800"/>
            <a:ext cx="5384800" cy="1981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B06D77C-1A0D-40E6-A3AF-95D0898A67F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94997296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381000"/>
            <a:ext cx="10972800" cy="13716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609600" y="1981200"/>
            <a:ext cx="53848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981200"/>
            <a:ext cx="53848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BD14FCD-BAFD-47C3-A7C0-5B4E41DAC4E9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10255675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image" Target="../media/image1.jpg"/><Relationship Id="rId2" Type="http://schemas.openxmlformats.org/officeDocument/2006/relationships/slideLayout" Target="../slideLayouts/slideLayout2.xml"/><Relationship Id="rId16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2019476"/>
            <a:ext cx="12192000" cy="4105941"/>
          </a:xfrm>
          <a:prstGeom prst="rect">
            <a:avLst/>
          </a:prstGeom>
          <a:gradFill flip="none" rotWithShape="1">
            <a:gsLst>
              <a:gs pos="0">
                <a:schemeClr val="bg2">
                  <a:alpha val="0"/>
                </a:schemeClr>
              </a:gs>
              <a:gs pos="100000">
                <a:schemeClr val="bg2"/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1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538" b="-1538"/>
          <a:stretch/>
        </p:blipFill>
        <p:spPr bwMode="black">
          <a:xfrm>
            <a:off x="0" y="6126480"/>
            <a:ext cx="12192000" cy="742950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451579" y="804519"/>
            <a:ext cx="9603275" cy="1049235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51579" y="2015732"/>
            <a:ext cx="9603275" cy="345061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54138" y="330370"/>
            <a:ext cx="3500715" cy="30920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8A87A34-81AB-432B-8DAE-1953F412C126}" type="datetimeFigureOut">
              <a:rPr lang="en-US" dirty="0"/>
              <a:pPr/>
              <a:t>7/30/2019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451579" y="329307"/>
            <a:ext cx="5938836" cy="30920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80060" y="798973"/>
            <a:ext cx="811019" cy="503578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r">
              <a:defRPr sz="2800">
                <a:solidFill>
                  <a:schemeClr val="accent1"/>
                </a:solidFill>
              </a:defRPr>
            </a:lvl1pPr>
          </a:lstStyle>
          <a:p>
            <a:fld id="{6D22F896-40B5-4ADD-8801-0D06FADFA095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0" y="6128413"/>
            <a:ext cx="12192000" cy="0"/>
          </a:xfrm>
          <a:prstGeom prst="line">
            <a:avLst/>
          </a:prstGeom>
          <a:ln w="12700">
            <a:solidFill>
              <a:srgbClr val="000001">
                <a:alpha val="20000"/>
              </a:srgb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  <p:sldLayoutId id="2147483662" r:id="rId14"/>
    <p:sldLayoutId id="2147483663" r:id="rId15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200" b="0" i="0" kern="1200" cap="all">
          <a:solidFill>
            <a:schemeClr val="tx1"/>
          </a:solidFill>
          <a:effectLst/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10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2000" kern="1200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800" kern="1200" cap="none" baseline="0">
          <a:solidFill>
            <a:schemeClr val="tx1"/>
          </a:solidFill>
          <a:effectLst/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600" kern="1200">
          <a:solidFill>
            <a:schemeClr val="tx1"/>
          </a:solidFill>
          <a:effectLst/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400" kern="1200" cap="none" baseline="0">
          <a:solidFill>
            <a:schemeClr val="tx1"/>
          </a:solidFill>
          <a:effectLst/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 baseline="0">
          <a:solidFill>
            <a:schemeClr val="tx1"/>
          </a:solidFill>
          <a:effectLst/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 baseline="0">
          <a:solidFill>
            <a:schemeClr val="tx1"/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GIF"/><Relationship Id="rId1" Type="http://schemas.openxmlformats.org/officeDocument/2006/relationships/slideLayout" Target="../slideLayouts/slideLayout9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8.jpe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emf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emf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emf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emf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emf"/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7.jp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emf"/><Relationship Id="rId2" Type="http://schemas.openxmlformats.org/officeDocument/2006/relationships/image" Target="../media/image18.emf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emf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emf"/><Relationship Id="rId2" Type="http://schemas.openxmlformats.org/officeDocument/2006/relationships/image" Target="../media/image21.emf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3.emf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wmf"/><Relationship Id="rId2" Type="http://schemas.openxmlformats.org/officeDocument/2006/relationships/image" Target="../media/image26.wmf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28.png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emf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13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35.png"/><Relationship Id="rId5" Type="http://schemas.openxmlformats.org/officeDocument/2006/relationships/image" Target="../media/image34.jpeg"/><Relationship Id="rId4" Type="http://schemas.openxmlformats.org/officeDocument/2006/relationships/image" Target="../media/image33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emf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eg"/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1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1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gif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15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jpeg"/><Relationship Id="rId2" Type="http://schemas.openxmlformats.org/officeDocument/2006/relationships/image" Target="../media/image42.wmf"/><Relationship Id="rId1" Type="http://schemas.openxmlformats.org/officeDocument/2006/relationships/slideLayout" Target="../slideLayouts/slideLayout1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1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wmf"/><Relationship Id="rId2" Type="http://schemas.openxmlformats.org/officeDocument/2006/relationships/image" Target="../media/image46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8.jpeg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wmf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emf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emf"/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png"/><Relationship Id="rId2" Type="http://schemas.openxmlformats.org/officeDocument/2006/relationships/image" Target="../media/image52.jpeg"/><Relationship Id="rId1" Type="http://schemas.openxmlformats.org/officeDocument/2006/relationships/slideLayout" Target="../slideLayouts/slideLayout1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emf"/><Relationship Id="rId2" Type="http://schemas.openxmlformats.org/officeDocument/2006/relationships/image" Target="../media/image54.emf"/><Relationship Id="rId1" Type="http://schemas.openxmlformats.org/officeDocument/2006/relationships/slideLayout" Target="../slideLayouts/slideLayout7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6.jpeg"/><Relationship Id="rId1" Type="http://schemas.openxmlformats.org/officeDocument/2006/relationships/slideLayout" Target="../slideLayouts/slideLayout7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jpg"/><Relationship Id="rId2" Type="http://schemas.openxmlformats.org/officeDocument/2006/relationships/image" Target="../media/image57.emf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/>
            </a:r>
            <a:br>
              <a:rPr lang="en-US" dirty="0"/>
            </a:br>
            <a:r>
              <a:rPr lang="en-US" dirty="0"/>
              <a:t> </a:t>
            </a:r>
          </a:p>
        </p:txBody>
      </p:sp>
      <p:pic>
        <p:nvPicPr>
          <p:cNvPr id="11" name="Picture Placeholder 10"/>
          <p:cNvPicPr>
            <a:picLocks noGrp="1" noChangeAspect="1"/>
          </p:cNvPicPr>
          <p:nvPr>
            <p:ph type="pic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916" r="13916"/>
          <a:stretch>
            <a:fillRect/>
          </a:stretch>
        </p:blipFill>
        <p:spPr/>
      </p:pic>
      <p:sp>
        <p:nvSpPr>
          <p:cNvPr id="5" name="Text Placeholder 4"/>
          <p:cNvSpPr>
            <a:spLocks noGrp="1"/>
          </p:cNvSpPr>
          <p:nvPr>
            <p:ph type="body" sz="half" idx="2"/>
          </p:nvPr>
        </p:nvSpPr>
        <p:spPr>
          <a:xfrm>
            <a:off x="508000" y="3145992"/>
            <a:ext cx="6466733" cy="2873808"/>
          </a:xfrm>
        </p:spPr>
        <p:txBody>
          <a:bodyPr>
            <a:noAutofit/>
          </a:bodyPr>
          <a:lstStyle/>
          <a:p>
            <a:r>
              <a:rPr lang="en-US" sz="4400" dirty="0" smtClean="0"/>
              <a:t>RULES OF </a:t>
            </a:r>
            <a:r>
              <a:rPr lang="en-US" sz="4400" dirty="0"/>
              <a:t>INFECTION </a:t>
            </a:r>
            <a:r>
              <a:rPr lang="en-US" sz="4400" dirty="0" smtClean="0"/>
              <a:t>CONTROL IN SCHOOL SETTING</a:t>
            </a:r>
            <a:endParaRPr lang="en-US" sz="4400" dirty="0"/>
          </a:p>
        </p:txBody>
      </p:sp>
      <p:sp>
        <p:nvSpPr>
          <p:cNvPr id="8" name="AutoShape 2" descr="Image result for twinkle twinkle handwashing song"/>
          <p:cNvSpPr>
            <a:spLocks noChangeAspect="1" noChangeArrowheads="1"/>
          </p:cNvSpPr>
          <p:nvPr/>
        </p:nvSpPr>
        <p:spPr bwMode="auto">
          <a:xfrm>
            <a:off x="63500" y="-136525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" name="AutoShape 6" descr="Image result for twinkle twinkle handwashing song"/>
          <p:cNvSpPr>
            <a:spLocks noChangeAspect="1" noChangeArrowheads="1"/>
          </p:cNvSpPr>
          <p:nvPr/>
        </p:nvSpPr>
        <p:spPr bwMode="auto">
          <a:xfrm>
            <a:off x="215899" y="15874"/>
            <a:ext cx="3130117" cy="31301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598349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-204979" y="461518"/>
            <a:ext cx="4762501" cy="4352544"/>
          </a:xfrm>
          <a:prstGeom prst="rect">
            <a:avLst/>
          </a:prstGeom>
        </p:spPr>
      </p:pic>
      <p:pic>
        <p:nvPicPr>
          <p:cNvPr id="22530" name="47CF1E2C-6CF0-42C5-B581-A9257EFEC4CD" descr="47CF1E2C-6CF0-42C5-B581-A9257EFEC4CD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40126" y="256539"/>
            <a:ext cx="4339531" cy="48722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 descr="Heart | Free Stock Photo | Illustration of a red heart ...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92959" y="797686"/>
            <a:ext cx="2206752" cy="37899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82675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" y="130048"/>
            <a:ext cx="3822192" cy="4413504"/>
          </a:xfrm>
          <a:prstGeom prst="rect">
            <a:avLst/>
          </a:prstGeom>
        </p:spPr>
      </p:pic>
      <p:pic>
        <p:nvPicPr>
          <p:cNvPr id="23554" name="13E498D7-87F4-4841-AFCF-AAC8961E705B" descr="13E498D7-87F4-4841-AFCF-AAC8961E705B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84192" y="130048"/>
            <a:ext cx="3584448" cy="44135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3555" name="0DAC78E8-493C-422B-A923-F020914D88FF" descr="0DAC78E8-493C-422B-A923-F020914D88FF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29600" y="130048"/>
            <a:ext cx="3596640" cy="44135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67912415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846369" y="292101"/>
            <a:ext cx="7472630" cy="393954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1000" dirty="0">
              <a:solidFill>
                <a:srgbClr val="000000"/>
              </a:solidFill>
              <a:latin typeface="Century Gothic" panose="020B0502020202020204" pitchFamily="34" charset="0"/>
            </a:endParaRPr>
          </a:p>
          <a:p>
            <a:r>
              <a:rPr lang="en-US" sz="2400" b="1" dirty="0">
                <a:latin typeface="Century Gothic" panose="020B0502020202020204" pitchFamily="34" charset="0"/>
              </a:rPr>
              <a:t>Each school year: </a:t>
            </a:r>
            <a:endParaRPr lang="en-US" sz="2400" b="1" dirty="0" smtClean="0">
              <a:latin typeface="Century Gothic" panose="020B0502020202020204" pitchFamily="34" charset="0"/>
            </a:endParaRPr>
          </a:p>
          <a:p>
            <a:endParaRPr lang="en-US" sz="2400" b="1" dirty="0">
              <a:latin typeface="Century Gothic" panose="020B0502020202020204" pitchFamily="34" charset="0"/>
            </a:endParaRPr>
          </a:p>
          <a:p>
            <a:endParaRPr lang="en-US" sz="2400" b="1" dirty="0">
              <a:latin typeface="Century Gothic" panose="020B0502020202020204" pitchFamily="34" charset="0"/>
            </a:endParaRPr>
          </a:p>
          <a:p>
            <a:r>
              <a:rPr lang="en-US" sz="2400" b="1" dirty="0">
                <a:latin typeface="Wingdings" panose="05000000000000000000" pitchFamily="2" charset="2"/>
              </a:rPr>
              <a:t></a:t>
            </a:r>
            <a:r>
              <a:rPr lang="en-US" sz="2400" b="1" dirty="0">
                <a:latin typeface="Century Gothic" panose="020B0502020202020204" pitchFamily="34" charset="0"/>
              </a:rPr>
              <a:t>40% of children miss at least 3 days due to infection </a:t>
            </a:r>
            <a:endParaRPr lang="en-US" sz="2400" b="1" dirty="0" smtClean="0">
              <a:latin typeface="Century Gothic" panose="020B0502020202020204" pitchFamily="34" charset="0"/>
            </a:endParaRPr>
          </a:p>
          <a:p>
            <a:endParaRPr lang="en-US" sz="2400" b="1" dirty="0">
              <a:latin typeface="Century Gothic" panose="020B0502020202020204" pitchFamily="34" charset="0"/>
            </a:endParaRPr>
          </a:p>
          <a:p>
            <a:r>
              <a:rPr lang="en-US" sz="2400" b="1" dirty="0">
                <a:latin typeface="Wingdings" panose="05000000000000000000" pitchFamily="2" charset="2"/>
              </a:rPr>
              <a:t></a:t>
            </a:r>
            <a:r>
              <a:rPr lang="en-US" sz="2400" b="1" dirty="0">
                <a:latin typeface="Century Gothic" panose="020B0502020202020204" pitchFamily="34" charset="0"/>
              </a:rPr>
              <a:t>22 million school days are lost due to common </a:t>
            </a:r>
            <a:r>
              <a:rPr lang="en-US" sz="2400" b="1" dirty="0" smtClean="0">
                <a:latin typeface="Century Gothic" panose="020B0502020202020204" pitchFamily="34" charset="0"/>
              </a:rPr>
              <a:t>cold </a:t>
            </a:r>
          </a:p>
          <a:p>
            <a:endParaRPr lang="en-US" sz="2400" b="1" dirty="0">
              <a:latin typeface="Century Gothic" panose="020B0502020202020204" pitchFamily="34" charset="0"/>
            </a:endParaRPr>
          </a:p>
          <a:p>
            <a:r>
              <a:rPr lang="en-US" sz="2400" b="1" dirty="0">
                <a:latin typeface="Wingdings" panose="05000000000000000000" pitchFamily="2" charset="2"/>
              </a:rPr>
              <a:t></a:t>
            </a:r>
            <a:r>
              <a:rPr lang="en-US" sz="2400" b="1" dirty="0">
                <a:latin typeface="Century Gothic" panose="020B0502020202020204" pitchFamily="34" charset="0"/>
              </a:rPr>
              <a:t>38 million school days are lost due to influenza 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600" y="546100"/>
            <a:ext cx="4744769" cy="3550486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7962900" y="4444662"/>
            <a:ext cx="3467100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2000" dirty="0">
              <a:solidFill>
                <a:srgbClr val="000000"/>
              </a:solidFill>
              <a:latin typeface="Century Gothic" panose="020B0502020202020204" pitchFamily="34" charset="0"/>
            </a:endParaRPr>
          </a:p>
          <a:p>
            <a:r>
              <a:rPr lang="en-US" dirty="0">
                <a:latin typeface="Century Gothic" panose="020B0502020202020204" pitchFamily="34" charset="0"/>
              </a:rPr>
              <a:t>Resource: CDC, 2011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5720259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ctrTitle"/>
          </p:nvPr>
        </p:nvSpPr>
        <p:spPr>
          <a:xfrm>
            <a:off x="2527300" y="1787675"/>
            <a:ext cx="8527552" cy="1743529"/>
          </a:xfrm>
        </p:spPr>
        <p:txBody>
          <a:bodyPr/>
          <a:lstStyle/>
          <a:p>
            <a:r>
              <a:rPr lang="en-US" dirty="0"/>
              <a:t>WHAT IS BACTERIA?</a:t>
            </a:r>
          </a:p>
        </p:txBody>
      </p:sp>
      <p:sp>
        <p:nvSpPr>
          <p:cNvPr id="6" name="Subtitle 5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A one-celled microorganism having both plant and </a:t>
            </a:r>
          </a:p>
          <a:p>
            <a:r>
              <a:rPr lang="en-US" dirty="0"/>
              <a:t>animal characteristics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400" y="177800"/>
            <a:ext cx="3115868" cy="2306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3988002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WHERE IS BACTERIA FOUND?</a:t>
            </a:r>
          </a:p>
        </p:txBody>
      </p:sp>
      <p:sp>
        <p:nvSpPr>
          <p:cNvPr id="5" name="Rectangle 4"/>
          <p:cNvSpPr/>
          <p:nvPr/>
        </p:nvSpPr>
        <p:spPr>
          <a:xfrm>
            <a:off x="1143000" y="1168400"/>
            <a:ext cx="9321800" cy="50860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1050" dirty="0">
              <a:latin typeface="Calibri" panose="020F0502020204030204" pitchFamily="34" charset="0"/>
            </a:endParaRPr>
          </a:p>
          <a:p>
            <a:r>
              <a:rPr lang="en-US" sz="2000" dirty="0">
                <a:latin typeface="Calibri" panose="020F0502020204030204" pitchFamily="34" charset="0"/>
              </a:rPr>
              <a:t>BACTERIA CAN BE FOUND IN</a:t>
            </a:r>
            <a:r>
              <a:rPr lang="en-US" sz="1600" dirty="0" smtClean="0">
                <a:latin typeface="Calibri" panose="020F0502020204030204" pitchFamily="34" charset="0"/>
              </a:rPr>
              <a:t>:</a:t>
            </a:r>
          </a:p>
          <a:p>
            <a:endParaRPr lang="en-US" sz="1600" dirty="0">
              <a:latin typeface="Calibri" panose="020F0502020204030204" pitchFamily="34" charset="0"/>
            </a:endParaRPr>
          </a:p>
          <a:p>
            <a:r>
              <a:rPr lang="en-US" sz="2000" dirty="0" smtClean="0">
                <a:latin typeface="Arial" panose="020B0604020202020204" pitchFamily="34" charset="0"/>
              </a:rPr>
              <a:t>▪    Air</a:t>
            </a:r>
          </a:p>
          <a:p>
            <a:endParaRPr lang="en-US" sz="2000" dirty="0"/>
          </a:p>
          <a:p>
            <a:r>
              <a:rPr lang="en-US" sz="2000" dirty="0" smtClean="0"/>
              <a:t>▪    Water</a:t>
            </a:r>
            <a:endParaRPr lang="en-US" sz="2000" dirty="0"/>
          </a:p>
          <a:p>
            <a:r>
              <a:rPr lang="en-US" sz="2000" dirty="0" smtClean="0">
                <a:latin typeface="Arial" panose="020B0604020202020204" pitchFamily="34" charset="0"/>
              </a:rPr>
              <a:t>	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/>
              <a:t>Free edge of </a:t>
            </a:r>
            <a:r>
              <a:rPr lang="en-US" sz="2000" dirty="0" smtClean="0"/>
              <a:t> YOUR nails</a:t>
            </a:r>
          </a:p>
          <a:p>
            <a:endParaRPr lang="en-US" sz="20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/>
              <a:t>Skin</a:t>
            </a:r>
          </a:p>
          <a:p>
            <a:endParaRPr lang="en-US" sz="20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 smtClean="0">
                <a:latin typeface="Arial" panose="020B0604020202020204" pitchFamily="34" charset="0"/>
              </a:rPr>
              <a:t>Body secretions</a:t>
            </a:r>
          </a:p>
          <a:p>
            <a:endParaRPr lang="en-US" sz="2000" dirty="0">
              <a:latin typeface="Arial" panose="020B0604020202020204" pitchFamily="34" charset="0"/>
            </a:endParaRPr>
          </a:p>
          <a:p>
            <a:r>
              <a:rPr lang="en-US" sz="2000" dirty="0" smtClean="0">
                <a:latin typeface="Arial" panose="020B0604020202020204" pitchFamily="34" charset="0"/>
              </a:rPr>
              <a:t>▪  Clothing</a:t>
            </a:r>
          </a:p>
          <a:p>
            <a:r>
              <a:rPr lang="en-US" sz="2000" dirty="0" smtClean="0">
                <a:latin typeface="Arial" panose="020B0604020202020204" pitchFamily="34" charset="0"/>
              </a:rPr>
              <a:t> </a:t>
            </a:r>
            <a:endParaRPr lang="en-US" sz="2000" dirty="0">
              <a:latin typeface="Arial" panose="020B0604020202020204" pitchFamily="34" charset="0"/>
            </a:endParaRPr>
          </a:p>
          <a:p>
            <a:r>
              <a:rPr lang="en-US" sz="2000" dirty="0" smtClean="0">
                <a:latin typeface="Arial" panose="020B0604020202020204" pitchFamily="34" charset="0"/>
              </a:rPr>
              <a:t>▪  Decayed </a:t>
            </a:r>
            <a:r>
              <a:rPr lang="en-US" sz="2000" dirty="0">
                <a:latin typeface="Arial" panose="020B0604020202020204" pitchFamily="34" charset="0"/>
              </a:rPr>
              <a:t>matter</a:t>
            </a:r>
          </a:p>
          <a:p>
            <a:endParaRPr lang="en-US" dirty="0">
              <a:latin typeface="Arial" panose="020B0604020202020204" pitchFamily="34" charset="0"/>
            </a:endParaRPr>
          </a:p>
        </p:txBody>
      </p:sp>
      <p:pic>
        <p:nvPicPr>
          <p:cNvPr id="6" name="Picture 5" descr="301 Moved Permanently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98653" y="2217635"/>
            <a:ext cx="4786747" cy="33830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803406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80399" y="584201"/>
            <a:ext cx="8200201" cy="5508484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 flipH="1">
            <a:off x="2857500" y="0"/>
            <a:ext cx="5283199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600" dirty="0">
                <a:solidFill>
                  <a:srgbClr val="000000"/>
                </a:solidFill>
                <a:latin typeface="Calibri" panose="020F0502020204030204" pitchFamily="34" charset="0"/>
              </a:rPr>
              <a:t>PARASITES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353918034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62999" y="850288"/>
            <a:ext cx="7866001" cy="5157423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2162999" y="114300"/>
            <a:ext cx="8149401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solidFill>
                  <a:srgbClr val="000000"/>
                </a:solidFill>
                <a:latin typeface="Calibri" panose="020F0502020204030204" pitchFamily="34" charset="0"/>
              </a:rPr>
              <a:t>Organisms that grow, feed and shelter on or in another organism while contributing nothing to the survival of that organism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9753558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0" y="330201"/>
            <a:ext cx="9144000" cy="563231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dirty="0" smtClean="0">
                <a:solidFill>
                  <a:srgbClr val="000000"/>
                </a:solidFill>
                <a:latin typeface="Calibri" panose="020F0502020204030204" pitchFamily="34" charset="0"/>
              </a:rPr>
              <a:t>COMMON  </a:t>
            </a:r>
            <a:r>
              <a:rPr lang="en-US" sz="3600" dirty="0">
                <a:solidFill>
                  <a:srgbClr val="000000"/>
                </a:solidFill>
                <a:latin typeface="Calibri" panose="020F0502020204030204" pitchFamily="34" charset="0"/>
              </a:rPr>
              <a:t>PARASITES</a:t>
            </a:r>
          </a:p>
          <a:p>
            <a:r>
              <a:rPr lang="en-US" sz="3600" dirty="0">
                <a:solidFill>
                  <a:srgbClr val="000000"/>
                </a:solidFill>
                <a:latin typeface="Arial" panose="020B0604020202020204" pitchFamily="34" charset="0"/>
              </a:rPr>
              <a:t>▪</a:t>
            </a:r>
            <a:r>
              <a:rPr lang="en-US" sz="3600" dirty="0" smtClean="0">
                <a:solidFill>
                  <a:srgbClr val="000000"/>
                </a:solidFill>
                <a:latin typeface="Arial" panose="020B0604020202020204" pitchFamily="34" charset="0"/>
              </a:rPr>
              <a:t>Fleas</a:t>
            </a:r>
          </a:p>
          <a:p>
            <a:endParaRPr lang="en-US" sz="3600" dirty="0">
              <a:solidFill>
                <a:srgbClr val="000000"/>
              </a:solidFill>
              <a:latin typeface="Arial" panose="020B0604020202020204" pitchFamily="34" charset="0"/>
            </a:endParaRPr>
          </a:p>
          <a:p>
            <a:r>
              <a:rPr lang="en-US" sz="3600" dirty="0">
                <a:solidFill>
                  <a:srgbClr val="000000"/>
                </a:solidFill>
                <a:latin typeface="Arial" panose="020B0604020202020204" pitchFamily="34" charset="0"/>
              </a:rPr>
              <a:t>▪Head </a:t>
            </a:r>
            <a:r>
              <a:rPr lang="en-US" sz="3600" dirty="0" smtClean="0">
                <a:solidFill>
                  <a:srgbClr val="000000"/>
                </a:solidFill>
                <a:latin typeface="Arial" panose="020B0604020202020204" pitchFamily="34" charset="0"/>
              </a:rPr>
              <a:t>lice</a:t>
            </a:r>
          </a:p>
          <a:p>
            <a:endParaRPr lang="en-US" sz="3600" dirty="0">
              <a:solidFill>
                <a:srgbClr val="000000"/>
              </a:solidFill>
              <a:latin typeface="Arial" panose="020B0604020202020204" pitchFamily="34" charset="0"/>
            </a:endParaRPr>
          </a:p>
          <a:p>
            <a:r>
              <a:rPr lang="en-US" sz="3600" dirty="0">
                <a:solidFill>
                  <a:srgbClr val="000000"/>
                </a:solidFill>
                <a:latin typeface="Arial" panose="020B0604020202020204" pitchFamily="34" charset="0"/>
              </a:rPr>
              <a:t>▪</a:t>
            </a:r>
            <a:r>
              <a:rPr lang="en-US" sz="3600" dirty="0" smtClean="0">
                <a:solidFill>
                  <a:srgbClr val="000000"/>
                </a:solidFill>
                <a:latin typeface="Arial" panose="020B0604020202020204" pitchFamily="34" charset="0"/>
              </a:rPr>
              <a:t>Mites</a:t>
            </a:r>
          </a:p>
          <a:p>
            <a:endParaRPr lang="en-US" sz="3600" dirty="0">
              <a:solidFill>
                <a:srgbClr val="000000"/>
              </a:solidFill>
              <a:latin typeface="Arial" panose="020B0604020202020204" pitchFamily="34" charset="0"/>
            </a:endParaRPr>
          </a:p>
          <a:p>
            <a:r>
              <a:rPr lang="en-US" sz="3600" dirty="0">
                <a:solidFill>
                  <a:srgbClr val="000000"/>
                </a:solidFill>
                <a:latin typeface="Arial" panose="020B0604020202020204" pitchFamily="34" charset="0"/>
              </a:rPr>
              <a:t>▪</a:t>
            </a:r>
            <a:r>
              <a:rPr lang="en-US" sz="3600" dirty="0" smtClean="0">
                <a:solidFill>
                  <a:srgbClr val="000000"/>
                </a:solidFill>
                <a:latin typeface="Arial" panose="020B0604020202020204" pitchFamily="34" charset="0"/>
              </a:rPr>
              <a:t>Scabies</a:t>
            </a:r>
          </a:p>
          <a:p>
            <a:r>
              <a:rPr lang="en-US" sz="3600" dirty="0" smtClean="0">
                <a:solidFill>
                  <a:srgbClr val="000000"/>
                </a:solidFill>
                <a:latin typeface="Arial" panose="020B0604020202020204" pitchFamily="34" charset="0"/>
              </a:rPr>
              <a:t> </a:t>
            </a:r>
            <a:endParaRPr lang="en-US" sz="3600" dirty="0">
              <a:solidFill>
                <a:srgbClr val="000000"/>
              </a:solidFill>
              <a:latin typeface="Arial" panose="020B0604020202020204" pitchFamily="34" charset="0"/>
            </a:endParaRPr>
          </a:p>
          <a:p>
            <a:r>
              <a:rPr lang="en-US" sz="3600" dirty="0">
                <a:solidFill>
                  <a:srgbClr val="000000"/>
                </a:solidFill>
                <a:latin typeface="Arial" panose="020B0604020202020204" pitchFamily="34" charset="0"/>
              </a:rPr>
              <a:t>▪Ticks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90659" y="1374156"/>
            <a:ext cx="5702853" cy="38582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479267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Plague Bacteria Hiding in Soil and Water Microbes, Waiting ...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0220" y="265051"/>
            <a:ext cx="2857500" cy="1971675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3683000" y="449263"/>
            <a:ext cx="75946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solidFill>
                  <a:srgbClr val="000000"/>
                </a:solidFill>
                <a:latin typeface="Calibri" panose="020F0502020204030204" pitchFamily="34" charset="0"/>
              </a:rPr>
              <a:t>A parasitic submicroscopic particle that infects and resides </a:t>
            </a:r>
          </a:p>
          <a:p>
            <a:r>
              <a:rPr lang="en-US" dirty="0">
                <a:solidFill>
                  <a:srgbClr val="000000"/>
                </a:solidFill>
                <a:latin typeface="Calibri" panose="020F0502020204030204" pitchFamily="34" charset="0"/>
              </a:rPr>
              <a:t>in cells of biological organisms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871704" y="1250889"/>
            <a:ext cx="6432592" cy="4657465"/>
          </a:xfrm>
          <a:prstGeom prst="rect">
            <a:avLst/>
          </a:prstGeom>
        </p:spPr>
      </p:pic>
      <p:pic>
        <p:nvPicPr>
          <p:cNvPr id="6" name="Picture 5" descr="Plan de acción ante los días de enfermedad - Jaime, mi ...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0220" y="2598820"/>
            <a:ext cx="3502780" cy="34410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679434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04300" y="2530"/>
            <a:ext cx="4387700" cy="6855470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495300" y="4006622"/>
            <a:ext cx="6256378" cy="80021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1000" dirty="0">
              <a:solidFill>
                <a:srgbClr val="000000"/>
              </a:solidFill>
              <a:latin typeface="Century Gothic" panose="020B0502020202020204" pitchFamily="34" charset="0"/>
            </a:endParaRPr>
          </a:p>
          <a:p>
            <a:r>
              <a:rPr lang="en-US" dirty="0">
                <a:latin typeface="Century Gothic" panose="020B0502020202020204" pitchFamily="34" charset="0"/>
              </a:rPr>
              <a:t>Acquiring protective antibodies through infection (active acquired immunity) 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0" y="1"/>
            <a:ext cx="9144000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800" dirty="0">
              <a:solidFill>
                <a:srgbClr val="000000"/>
              </a:solidFill>
              <a:latin typeface="Calibri" panose="020F0502020204030204" pitchFamily="34" charset="0"/>
            </a:endParaRPr>
          </a:p>
          <a:p>
            <a:r>
              <a:rPr lang="en-US" sz="3600" dirty="0">
                <a:latin typeface="Calibri" panose="020F0502020204030204" pitchFamily="34" charset="0"/>
              </a:rPr>
              <a:t>What decreases your susceptibility to infection? </a:t>
            </a:r>
            <a:endParaRPr lang="en-US" sz="3600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4278" y="1141463"/>
            <a:ext cx="2363600" cy="26722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1134767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8574" y="544924"/>
            <a:ext cx="5771251" cy="4218751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6794500" y="749300"/>
            <a:ext cx="5041900" cy="136191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</a:endParaRPr>
          </a:p>
          <a:p>
            <a:r>
              <a:rPr lang="en-US" sz="3600" b="1" dirty="0">
                <a:latin typeface="Century Gothic" panose="020B0502020202020204" pitchFamily="34" charset="0"/>
              </a:rPr>
              <a:t>Vaccination </a:t>
            </a:r>
            <a:r>
              <a:rPr lang="en-US" sz="3600" dirty="0">
                <a:latin typeface="Century Gothic" panose="020B0502020202020204" pitchFamily="34" charset="0"/>
              </a:rPr>
              <a:t>(active acquired immunity) 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380413645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5054600" y="406400"/>
            <a:ext cx="6997700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3200" dirty="0">
              <a:solidFill>
                <a:srgbClr val="000000"/>
              </a:solidFill>
              <a:latin typeface="Century Gothic" panose="020B0502020202020204" pitchFamily="34" charset="0"/>
            </a:endParaRPr>
          </a:p>
          <a:p>
            <a:r>
              <a:rPr lang="en-US" sz="3200" dirty="0">
                <a:latin typeface="Century Gothic" panose="020B0502020202020204" pitchFamily="34" charset="0"/>
              </a:rPr>
              <a:t>What are the </a:t>
            </a:r>
          </a:p>
          <a:p>
            <a:r>
              <a:rPr lang="en-US" sz="3200" dirty="0">
                <a:latin typeface="Century Gothic" panose="020B0502020202020204" pitchFamily="34" charset="0"/>
              </a:rPr>
              <a:t>causative agents </a:t>
            </a:r>
            <a:endParaRPr lang="en-US" sz="32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927600" y="2230985"/>
            <a:ext cx="3254163" cy="2396030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4800600" y="2230985"/>
            <a:ext cx="434340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800" dirty="0">
              <a:solidFill>
                <a:srgbClr val="000000"/>
              </a:solidFill>
              <a:latin typeface="Century Gothic" panose="020B0502020202020204" pitchFamily="34" charset="0"/>
            </a:endParaRPr>
          </a:p>
          <a:p>
            <a:r>
              <a:rPr lang="en-US" sz="4000" dirty="0">
                <a:solidFill>
                  <a:schemeClr val="bg1"/>
                </a:solidFill>
                <a:latin typeface="Century Gothic" panose="020B0502020202020204" pitchFamily="34" charset="0"/>
              </a:rPr>
              <a:t>Bacteria</a:t>
            </a:r>
            <a:r>
              <a:rPr lang="en-US" dirty="0">
                <a:latin typeface="Century Gothic" panose="020B0502020202020204" pitchFamily="34" charset="0"/>
              </a:rPr>
              <a:t> 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13050" y="2230985"/>
            <a:ext cx="3847500" cy="2373047"/>
          </a:xfrm>
          <a:prstGeom prst="rect">
            <a:avLst/>
          </a:prstGeom>
        </p:spPr>
      </p:pic>
      <p:sp>
        <p:nvSpPr>
          <p:cNvPr id="7" name="Rectangle 6"/>
          <p:cNvSpPr/>
          <p:nvPr/>
        </p:nvSpPr>
        <p:spPr>
          <a:xfrm>
            <a:off x="1409700" y="2603501"/>
            <a:ext cx="119380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800" dirty="0">
              <a:solidFill>
                <a:srgbClr val="000000"/>
              </a:solidFill>
              <a:latin typeface="Century Gothic" panose="020B0502020202020204" pitchFamily="34" charset="0"/>
            </a:endParaRPr>
          </a:p>
          <a:p>
            <a:r>
              <a:rPr lang="en-US" sz="2400" dirty="0">
                <a:solidFill>
                  <a:schemeClr val="bg1"/>
                </a:solidFill>
                <a:latin typeface="Century Gothic" panose="020B0502020202020204" pitchFamily="34" charset="0"/>
              </a:rPr>
              <a:t>Viruses</a:t>
            </a:r>
            <a:r>
              <a:rPr lang="en-US" dirty="0">
                <a:latin typeface="Century Gothic" panose="020B0502020202020204" pitchFamily="34" charset="0"/>
              </a:rPr>
              <a:t> </a:t>
            </a:r>
            <a:endParaRPr lang="en-US" dirty="0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44000" y="1976060"/>
            <a:ext cx="2497336" cy="2627972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>
          <a:xfrm flipH="1">
            <a:off x="9270997" y="1333500"/>
            <a:ext cx="2781299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800" dirty="0">
              <a:solidFill>
                <a:schemeClr val="bg1"/>
              </a:solidFill>
              <a:latin typeface="Century Gothic" panose="020B0502020202020204" pitchFamily="34" charset="0"/>
            </a:endParaRPr>
          </a:p>
          <a:p>
            <a:r>
              <a:rPr lang="en-US" sz="2800" dirty="0">
                <a:solidFill>
                  <a:schemeClr val="bg1"/>
                </a:solidFill>
                <a:latin typeface="Century Gothic" panose="020B0502020202020204" pitchFamily="34" charset="0"/>
              </a:rPr>
              <a:t>Fungi, yeasts &amp; </a:t>
            </a:r>
            <a:r>
              <a:rPr lang="en-US" sz="2800" dirty="0" smtClean="0">
                <a:solidFill>
                  <a:schemeClr val="bg1"/>
                </a:solidFill>
                <a:latin typeface="Century Gothic" panose="020B0502020202020204" pitchFamily="34" charset="0"/>
              </a:rPr>
              <a:t>molds</a:t>
            </a:r>
            <a:endParaRPr lang="en-US" sz="28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3064702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17096" y="625642"/>
            <a:ext cx="8614610" cy="31085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>
                <a:solidFill>
                  <a:srgbClr val="000000"/>
                </a:solidFill>
                <a:latin typeface="Calibri" panose="020F0502020204030204" pitchFamily="34" charset="0"/>
              </a:rPr>
              <a:t>VIRUSES CAN </a:t>
            </a:r>
            <a:r>
              <a:rPr lang="en-US" sz="2800" dirty="0" smtClean="0">
                <a:solidFill>
                  <a:srgbClr val="000000"/>
                </a:solidFill>
                <a:latin typeface="Calibri" panose="020F0502020204030204" pitchFamily="34" charset="0"/>
              </a:rPr>
              <a:t>CAUSE</a:t>
            </a:r>
          </a:p>
          <a:p>
            <a:endParaRPr lang="en-US" sz="2800" dirty="0">
              <a:solidFill>
                <a:srgbClr val="000000"/>
              </a:solidFill>
              <a:latin typeface="Calibri" panose="020F0502020204030204" pitchFamily="34" charset="0"/>
            </a:endParaRPr>
          </a:p>
          <a:p>
            <a:r>
              <a:rPr lang="en-US" dirty="0">
                <a:solidFill>
                  <a:srgbClr val="000000"/>
                </a:solidFill>
                <a:latin typeface="Arial" panose="020B0604020202020204" pitchFamily="34" charset="0"/>
              </a:rPr>
              <a:t>▪</a:t>
            </a:r>
            <a:r>
              <a:rPr lang="en-US" sz="2800" dirty="0">
                <a:solidFill>
                  <a:srgbClr val="000000"/>
                </a:solidFill>
                <a:latin typeface="Arial" panose="020B0604020202020204" pitchFamily="34" charset="0"/>
              </a:rPr>
              <a:t>Common </a:t>
            </a:r>
            <a:r>
              <a:rPr lang="en-US" sz="2800" dirty="0" smtClean="0">
                <a:solidFill>
                  <a:srgbClr val="000000"/>
                </a:solidFill>
                <a:latin typeface="Arial" panose="020B0604020202020204" pitchFamily="34" charset="0"/>
              </a:rPr>
              <a:t>colds</a:t>
            </a:r>
          </a:p>
          <a:p>
            <a:endParaRPr lang="en-US" sz="2800" dirty="0">
              <a:solidFill>
                <a:srgbClr val="000000"/>
              </a:solidFill>
              <a:latin typeface="Arial" panose="020B0604020202020204" pitchFamily="34" charset="0"/>
            </a:endParaRPr>
          </a:p>
          <a:p>
            <a:r>
              <a:rPr lang="en-US" sz="2800" dirty="0">
                <a:solidFill>
                  <a:srgbClr val="000000"/>
                </a:solidFill>
                <a:latin typeface="Arial" panose="020B0604020202020204" pitchFamily="34" charset="0"/>
              </a:rPr>
              <a:t>▪Gastrointestinal infections</a:t>
            </a:r>
          </a:p>
          <a:p>
            <a:endParaRPr lang="en-US" sz="2800" dirty="0" smtClean="0">
              <a:solidFill>
                <a:srgbClr val="000000"/>
              </a:solidFill>
              <a:latin typeface="Arial" panose="020B0604020202020204" pitchFamily="34" charset="0"/>
            </a:endParaRPr>
          </a:p>
          <a:p>
            <a:r>
              <a:rPr lang="en-US" sz="2800" dirty="0" smtClean="0">
                <a:solidFill>
                  <a:srgbClr val="000000"/>
                </a:solidFill>
                <a:latin typeface="Arial" panose="020B0604020202020204" pitchFamily="34" charset="0"/>
              </a:rPr>
              <a:t>▪</a:t>
            </a:r>
            <a:r>
              <a:rPr lang="en-US" sz="2800" dirty="0">
                <a:solidFill>
                  <a:srgbClr val="000000"/>
                </a:solidFill>
                <a:latin typeface="Arial" panose="020B0604020202020204" pitchFamily="34" charset="0"/>
              </a:rPr>
              <a:t>Respiratory infections</a:t>
            </a:r>
          </a:p>
        </p:txBody>
      </p:sp>
      <p:pic>
        <p:nvPicPr>
          <p:cNvPr id="3" name="Picture 2" descr="Urelas.C : un virus que ve tus cartas | Videos de poker en ...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96049" y="625642"/>
            <a:ext cx="3450055" cy="39593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5463329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355600"/>
            <a:ext cx="9144000" cy="496987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400" dirty="0"/>
              <a:t>OTHER </a:t>
            </a:r>
            <a:r>
              <a:rPr lang="en-US" sz="4400" dirty="0" smtClean="0"/>
              <a:t>VIRUSES IN SCHOOLS </a:t>
            </a:r>
            <a:endParaRPr lang="en-US" sz="4400" dirty="0">
              <a:solidFill>
                <a:srgbClr val="000000"/>
              </a:solidFill>
              <a:latin typeface="Arial" panose="020B0604020202020204" pitchFamily="34" charset="0"/>
            </a:endParaRPr>
          </a:p>
          <a:p>
            <a:pPr marL="571500" indent="-571500">
              <a:buFont typeface="Wingdings" panose="05000000000000000000" pitchFamily="2" charset="2"/>
              <a:buChar char="q"/>
            </a:pPr>
            <a:r>
              <a:rPr lang="en-US" sz="3600" dirty="0">
                <a:solidFill>
                  <a:srgbClr val="000000"/>
                </a:solidFill>
                <a:latin typeface="Arial" panose="020B0604020202020204" pitchFamily="34" charset="0"/>
              </a:rPr>
              <a:t>Chicken </a:t>
            </a:r>
            <a:r>
              <a:rPr lang="en-US" sz="3600" dirty="0" smtClean="0">
                <a:solidFill>
                  <a:srgbClr val="000000"/>
                </a:solidFill>
                <a:latin typeface="Arial" panose="020B0604020202020204" pitchFamily="34" charset="0"/>
              </a:rPr>
              <a:t>pox</a:t>
            </a:r>
          </a:p>
          <a:p>
            <a:pPr marL="571500" indent="-571500">
              <a:buFont typeface="Wingdings" panose="05000000000000000000" pitchFamily="2" charset="2"/>
              <a:buChar char="q"/>
            </a:pPr>
            <a:r>
              <a:rPr lang="en-US" sz="3600" dirty="0" smtClean="0">
                <a:solidFill>
                  <a:srgbClr val="000000"/>
                </a:solidFill>
                <a:latin typeface="Arial" panose="020B0604020202020204" pitchFamily="34" charset="0"/>
              </a:rPr>
              <a:t>Hepatitis </a:t>
            </a:r>
          </a:p>
          <a:p>
            <a:pPr marL="571500" indent="-571500">
              <a:buFont typeface="Wingdings" panose="05000000000000000000" pitchFamily="2" charset="2"/>
              <a:buChar char="q"/>
            </a:pPr>
            <a:r>
              <a:rPr lang="en-US" sz="3600" dirty="0" smtClean="0">
                <a:solidFill>
                  <a:srgbClr val="000000"/>
                </a:solidFill>
                <a:latin typeface="Arial" panose="020B0604020202020204" pitchFamily="34" charset="0"/>
              </a:rPr>
              <a:t>Influenza</a:t>
            </a:r>
          </a:p>
          <a:p>
            <a:pPr marL="571500" indent="-571500">
              <a:buFont typeface="Wingdings" panose="05000000000000000000" pitchFamily="2" charset="2"/>
              <a:buChar char="q"/>
            </a:pPr>
            <a:r>
              <a:rPr lang="en-US" sz="3600" dirty="0" smtClean="0">
                <a:solidFill>
                  <a:srgbClr val="000000"/>
                </a:solidFill>
                <a:latin typeface="Arial" panose="020B0604020202020204" pitchFamily="34" charset="0"/>
              </a:rPr>
              <a:t>Measles</a:t>
            </a:r>
          </a:p>
          <a:p>
            <a:pPr marL="571500" indent="-571500">
              <a:buFont typeface="Wingdings" panose="05000000000000000000" pitchFamily="2" charset="2"/>
              <a:buChar char="q"/>
            </a:pPr>
            <a:r>
              <a:rPr lang="en-US" sz="3600" dirty="0" smtClean="0">
                <a:solidFill>
                  <a:srgbClr val="000000"/>
                </a:solidFill>
                <a:latin typeface="Arial" panose="020B0604020202020204" pitchFamily="34" charset="0"/>
              </a:rPr>
              <a:t>Mumps</a:t>
            </a:r>
          </a:p>
          <a:p>
            <a:pPr marL="571500" indent="-571500">
              <a:buFont typeface="Wingdings" panose="05000000000000000000" pitchFamily="2" charset="2"/>
              <a:buChar char="q"/>
            </a:pPr>
            <a:endParaRPr lang="en-US" sz="3600" dirty="0" smtClean="0">
              <a:solidFill>
                <a:srgbClr val="000000"/>
              </a:solidFill>
              <a:latin typeface="Arial" panose="020B0604020202020204" pitchFamily="34" charset="0"/>
            </a:endParaRPr>
          </a:p>
          <a:p>
            <a:endParaRPr lang="en-US" dirty="0"/>
          </a:p>
          <a:p>
            <a:endParaRPr lang="en-US" sz="3600" dirty="0">
              <a:solidFill>
                <a:srgbClr val="000000"/>
              </a:solidFill>
              <a:latin typeface="Arial" panose="020B0604020202020204" pitchFamily="34" charset="0"/>
            </a:endParaRPr>
          </a:p>
        </p:txBody>
      </p:sp>
      <p:pic>
        <p:nvPicPr>
          <p:cNvPr id="3" name="Picture 2" descr="My Terrible, Horrible, No-Good Very Bad Day - Honeybear Lane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18400" y="133208"/>
            <a:ext cx="4470400" cy="58611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19937743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altLang="en-US" sz="5400" b="1">
                <a:latin typeface="Comic Sans MS" panose="030F0702030302020204" pitchFamily="66" charset="0"/>
              </a:rPr>
              <a:t>Routes of Transmission</a:t>
            </a:r>
          </a:p>
        </p:txBody>
      </p:sp>
      <p:sp>
        <p:nvSpPr>
          <p:cNvPr id="11267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1981200" y="1981200"/>
            <a:ext cx="4343400" cy="4572000"/>
          </a:xfrm>
        </p:spPr>
        <p:txBody>
          <a:bodyPr/>
          <a:lstStyle/>
          <a:p>
            <a:pPr eaLnBrk="1" hangingPunct="1">
              <a:defRPr/>
            </a:pPr>
            <a:r>
              <a:rPr lang="en-US" altLang="en-US" sz="4000" b="1" u="sng">
                <a:latin typeface="Comic Sans MS" panose="030F0702030302020204" pitchFamily="66" charset="0"/>
              </a:rPr>
              <a:t>Contact:</a:t>
            </a:r>
          </a:p>
          <a:p>
            <a:pPr eaLnBrk="1" hangingPunct="1">
              <a:buFont typeface="Wingdings" panose="05000000000000000000" pitchFamily="2" charset="2"/>
              <a:buNone/>
              <a:defRPr/>
            </a:pPr>
            <a:r>
              <a:rPr lang="en-US" altLang="en-US" sz="4000" b="1">
                <a:latin typeface="Comic Sans MS" panose="030F0702030302020204" pitchFamily="66" charset="0"/>
              </a:rPr>
              <a:t>		1.  direct</a:t>
            </a:r>
          </a:p>
          <a:p>
            <a:pPr eaLnBrk="1" hangingPunct="1">
              <a:buFont typeface="Wingdings" panose="05000000000000000000" pitchFamily="2" charset="2"/>
              <a:buNone/>
              <a:defRPr/>
            </a:pPr>
            <a:r>
              <a:rPr lang="en-US" altLang="en-US" sz="4000" b="1">
                <a:latin typeface="Comic Sans MS" panose="030F0702030302020204" pitchFamily="66" charset="0"/>
              </a:rPr>
              <a:t>		2.  indirect</a:t>
            </a:r>
          </a:p>
          <a:p>
            <a:pPr eaLnBrk="1" hangingPunct="1">
              <a:buFont typeface="Wingdings" panose="05000000000000000000" pitchFamily="2" charset="2"/>
              <a:buNone/>
              <a:defRPr/>
            </a:pPr>
            <a:r>
              <a:rPr lang="en-US" altLang="en-US" sz="4000" b="1">
                <a:latin typeface="Comic Sans MS" panose="030F0702030302020204" pitchFamily="66" charset="0"/>
              </a:rPr>
              <a:t>		3.  droplet</a:t>
            </a:r>
          </a:p>
          <a:p>
            <a:pPr eaLnBrk="1" hangingPunct="1">
              <a:buFont typeface="Wingdings" panose="05000000000000000000" pitchFamily="2" charset="2"/>
              <a:buNone/>
              <a:defRPr/>
            </a:pPr>
            <a:r>
              <a:rPr lang="en-US" altLang="en-US" sz="4000" b="1">
                <a:latin typeface="Comic Sans MS" panose="030F0702030302020204" pitchFamily="66" charset="0"/>
              </a:rPr>
              <a:t>			(3 feet)</a:t>
            </a:r>
          </a:p>
          <a:p>
            <a:pPr eaLnBrk="1" hangingPunct="1">
              <a:defRPr/>
            </a:pPr>
            <a:endParaRPr lang="en-US" altLang="en-US" sz="4000"/>
          </a:p>
        </p:txBody>
      </p:sp>
      <p:pic>
        <p:nvPicPr>
          <p:cNvPr id="6148" name="Picture 4" descr="MCj02380200000[1]"/>
          <p:cNvPicPr>
            <a:picLocks noGrp="1" noChangeAspect="1" noChangeArrowheads="1"/>
          </p:cNvPicPr>
          <p:nvPr>
            <p:ph sz="quarter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6477000" y="1524000"/>
            <a:ext cx="2209800" cy="16002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6149" name="Picture 6" descr="MCj02901490000[1]"/>
          <p:cNvPicPr>
            <a:picLocks noGrp="1" noChangeAspect="1" noChangeArrowheads="1"/>
          </p:cNvPicPr>
          <p:nvPr>
            <p:ph sz="quarter" idx="3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7086600" y="3276601"/>
            <a:ext cx="1608138" cy="1535113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6150" name="Picture 8" descr="sneeze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04300" y="4038600"/>
            <a:ext cx="1752600" cy="1714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151" name="Line 9"/>
          <p:cNvSpPr>
            <a:spLocks noChangeShapeType="1"/>
          </p:cNvSpPr>
          <p:nvPr/>
        </p:nvSpPr>
        <p:spPr bwMode="auto">
          <a:xfrm flipV="1">
            <a:off x="5562600" y="2667000"/>
            <a:ext cx="762000" cy="457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6152" name="Line 10"/>
          <p:cNvSpPr>
            <a:spLocks noChangeShapeType="1"/>
          </p:cNvSpPr>
          <p:nvPr/>
        </p:nvSpPr>
        <p:spPr bwMode="auto">
          <a:xfrm>
            <a:off x="6019800" y="3962400"/>
            <a:ext cx="1066800" cy="76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6153" name="Line 11"/>
          <p:cNvSpPr>
            <a:spLocks noChangeShapeType="1"/>
          </p:cNvSpPr>
          <p:nvPr/>
        </p:nvSpPr>
        <p:spPr bwMode="auto">
          <a:xfrm>
            <a:off x="6172200" y="5181600"/>
            <a:ext cx="685800" cy="457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988864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59050" y="186788"/>
            <a:ext cx="7073900" cy="5284096"/>
          </a:xfrm>
          <a:prstGeom prst="rect">
            <a:avLst/>
          </a:prstGeom>
        </p:spPr>
      </p:pic>
      <p:sp>
        <p:nvSpPr>
          <p:cNvPr id="7" name="Rectangle 6"/>
          <p:cNvSpPr/>
          <p:nvPr/>
        </p:nvSpPr>
        <p:spPr>
          <a:xfrm>
            <a:off x="8623300" y="2828836"/>
            <a:ext cx="3848100" cy="24006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900" dirty="0">
              <a:solidFill>
                <a:srgbClr val="000000"/>
              </a:solidFill>
              <a:latin typeface="Wingdings" panose="05000000000000000000" pitchFamily="2" charset="2"/>
            </a:endParaRPr>
          </a:p>
          <a:p>
            <a:endParaRPr lang="en-US" sz="900" dirty="0">
              <a:latin typeface="Wingdings" panose="05000000000000000000" pitchFamily="2" charset="2"/>
            </a:endParaRPr>
          </a:p>
          <a:p>
            <a:r>
              <a:rPr lang="en-US" sz="4400" dirty="0">
                <a:latin typeface="Wingdings" panose="05000000000000000000" pitchFamily="2" charset="2"/>
              </a:rPr>
              <a:t></a:t>
            </a:r>
            <a:r>
              <a:rPr lang="en-US" sz="4400" dirty="0">
                <a:latin typeface="Century Gothic" panose="020B0502020202020204" pitchFamily="34" charset="0"/>
              </a:rPr>
              <a:t>clean </a:t>
            </a:r>
          </a:p>
          <a:p>
            <a:r>
              <a:rPr lang="en-US" sz="4400" dirty="0">
                <a:latin typeface="Wingdings" panose="05000000000000000000" pitchFamily="2" charset="2"/>
              </a:rPr>
              <a:t></a:t>
            </a:r>
            <a:r>
              <a:rPr lang="en-US" sz="4400" dirty="0">
                <a:latin typeface="Century Gothic" panose="020B0502020202020204" pitchFamily="34" charset="0"/>
              </a:rPr>
              <a:t>contain </a:t>
            </a:r>
          </a:p>
          <a:p>
            <a:r>
              <a:rPr lang="en-US" sz="4400" dirty="0">
                <a:latin typeface="Wingdings" panose="05000000000000000000" pitchFamily="2" charset="2"/>
              </a:rPr>
              <a:t></a:t>
            </a:r>
            <a:r>
              <a:rPr lang="en-US" sz="4400" dirty="0">
                <a:latin typeface="Century Gothic" panose="020B0502020202020204" pitchFamily="34" charset="0"/>
              </a:rPr>
              <a:t>cooperate </a:t>
            </a:r>
          </a:p>
        </p:txBody>
      </p:sp>
      <p:sp>
        <p:nvSpPr>
          <p:cNvPr id="8" name="Rectangle 7"/>
          <p:cNvSpPr/>
          <p:nvPr/>
        </p:nvSpPr>
        <p:spPr>
          <a:xfrm>
            <a:off x="0" y="186788"/>
            <a:ext cx="9144000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5400" dirty="0" smtClean="0">
                <a:latin typeface="Century Gothic" panose="020B0502020202020204" pitchFamily="34" charset="0"/>
              </a:rPr>
              <a:t>Break </a:t>
            </a:r>
            <a:r>
              <a:rPr lang="en-US" sz="5400" dirty="0">
                <a:latin typeface="Century Gothic" panose="020B0502020202020204" pitchFamily="34" charset="0"/>
              </a:rPr>
              <a:t>the chain of infection </a:t>
            </a:r>
            <a:endParaRPr lang="en-US" sz="5400" dirty="0"/>
          </a:p>
        </p:txBody>
      </p:sp>
    </p:spTree>
    <p:extLst>
      <p:ext uri="{BB962C8B-B14F-4D97-AF65-F5344CB8AC3E}">
        <p14:creationId xmlns:p14="http://schemas.microsoft.com/office/powerpoint/2010/main" val="301831185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Grp="1" noChangeArrowheads="1"/>
          </p:cNvSpPr>
          <p:nvPr>
            <p:ph type="title"/>
          </p:nvPr>
        </p:nvSpPr>
        <p:spPr>
          <a:xfrm>
            <a:off x="1981200" y="0"/>
            <a:ext cx="8229600" cy="1371600"/>
          </a:xfrm>
        </p:spPr>
        <p:txBody>
          <a:bodyPr/>
          <a:lstStyle/>
          <a:p>
            <a:pPr eaLnBrk="1" hangingPunct="1">
              <a:defRPr/>
            </a:pPr>
            <a:r>
              <a:rPr lang="en-US" altLang="en-US" sz="4800" b="1">
                <a:latin typeface="Comic Sans MS" panose="030F0702030302020204" pitchFamily="66" charset="0"/>
              </a:rPr>
              <a:t>Handwashing</a:t>
            </a:r>
            <a:br>
              <a:rPr lang="en-US" altLang="en-US" sz="4800" b="1">
                <a:latin typeface="Comic Sans MS" panose="030F0702030302020204" pitchFamily="66" charset="0"/>
              </a:rPr>
            </a:br>
            <a:r>
              <a:rPr lang="en-US" altLang="en-US" b="1" smtClean="0">
                <a:latin typeface="Comic Sans MS" panose="030F0702030302020204" pitchFamily="66" charset="0"/>
              </a:rPr>
              <a:t>(Hand Hygiene)</a:t>
            </a:r>
          </a:p>
        </p:txBody>
      </p:sp>
      <p:sp>
        <p:nvSpPr>
          <p:cNvPr id="19460" name="Rectangle 4"/>
          <p:cNvSpPr>
            <a:spLocks noGrp="1" noChangeArrowheads="1"/>
          </p:cNvSpPr>
          <p:nvPr>
            <p:ph type="body" sz="half" idx="1"/>
          </p:nvPr>
        </p:nvSpPr>
        <p:spPr>
          <a:xfrm>
            <a:off x="1524000" y="1981200"/>
            <a:ext cx="4953000" cy="4114800"/>
          </a:xfrm>
        </p:spPr>
        <p:txBody>
          <a:bodyPr>
            <a:normAutofit lnSpcReduction="10000"/>
          </a:bodyPr>
          <a:lstStyle/>
          <a:p>
            <a:pPr eaLnBrk="1" hangingPunct="1">
              <a:defRPr/>
            </a:pPr>
            <a:r>
              <a:rPr lang="en-US" altLang="en-US" sz="4000" b="1">
                <a:latin typeface="Comic Sans MS" panose="030F0702030302020204" pitchFamily="66" charset="0"/>
              </a:rPr>
              <a:t>The </a:t>
            </a:r>
            <a:r>
              <a:rPr lang="en-US" altLang="en-US" sz="4000" b="1" u="sng">
                <a:latin typeface="Comic Sans MS" panose="030F0702030302020204" pitchFamily="66" charset="0"/>
              </a:rPr>
              <a:t>most important</a:t>
            </a:r>
            <a:r>
              <a:rPr lang="en-US" altLang="en-US" sz="4000" b="1">
                <a:latin typeface="Comic Sans MS" panose="030F0702030302020204" pitchFamily="66" charset="0"/>
              </a:rPr>
              <a:t> measure you can use to prevent the spread of infection.</a:t>
            </a:r>
          </a:p>
          <a:p>
            <a:pPr eaLnBrk="1" hangingPunct="1">
              <a:defRPr/>
            </a:pPr>
            <a:endParaRPr lang="en-US" altLang="en-US" sz="2800"/>
          </a:p>
        </p:txBody>
      </p:sp>
      <p:pic>
        <p:nvPicPr>
          <p:cNvPr id="9220" name="Picture 8" descr="handwashinginred"/>
          <p:cNvPicPr>
            <a:picLocks noGrp="1" noChangeAspect="1" noChangeArrowheads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6248400" y="2286000"/>
            <a:ext cx="3962400" cy="35814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0294951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2"/>
          <p:cNvSpPr>
            <a:spLocks noGrp="1" noChangeArrowheads="1"/>
          </p:cNvSpPr>
          <p:nvPr>
            <p:ph type="title" sz="quarter"/>
          </p:nvPr>
        </p:nvSpPr>
        <p:spPr>
          <a:xfrm>
            <a:off x="2438400" y="0"/>
            <a:ext cx="8229600" cy="1752600"/>
          </a:xfrm>
        </p:spPr>
        <p:txBody>
          <a:bodyPr/>
          <a:lstStyle/>
          <a:p>
            <a:pPr eaLnBrk="1" hangingPunct="1">
              <a:defRPr/>
            </a:pPr>
            <a:r>
              <a:rPr lang="en-US" altLang="en-US" sz="4800" b="1">
                <a:latin typeface="Comic Sans MS" panose="030F0702030302020204" pitchFamily="66" charset="0"/>
              </a:rPr>
              <a:t>Hand Hygiene Guidelines</a:t>
            </a:r>
          </a:p>
        </p:txBody>
      </p:sp>
      <p:pic>
        <p:nvPicPr>
          <p:cNvPr id="10243" name="Picture 4" descr="washinghands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4343400" y="2362200"/>
            <a:ext cx="3200400" cy="35814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10244" name="Picture 6" descr="soapy"/>
          <p:cNvPicPr>
            <a:picLocks noGrp="1" noChangeAspect="1" noChangeArrowheads="1"/>
          </p:cNvPicPr>
          <p:nvPr>
            <p:ph sz="quarter" idx="2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905000" y="1905000"/>
            <a:ext cx="2133600" cy="16002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10245" name="Picture 8" descr="alcoholhandrubproduct"/>
          <p:cNvPicPr>
            <a:picLocks noGrp="1" noChangeAspect="1" noChangeArrowheads="1"/>
          </p:cNvPicPr>
          <p:nvPr>
            <p:ph sz="quarter" idx="3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057400" y="4114800"/>
            <a:ext cx="1524000" cy="19050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10246" name="Picture 10" descr="antimicrobsoap2"/>
          <p:cNvPicPr>
            <a:picLocks noGrp="1" noChangeAspect="1" noChangeArrowheads="1"/>
          </p:cNvPicPr>
          <p:nvPr>
            <p:ph sz="quarter" idx="4"/>
          </p:nvPr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8153400" y="1905000"/>
            <a:ext cx="1981200" cy="19812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10247" name="Picture 12" descr="ssoapdispenser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153400" y="4038600"/>
            <a:ext cx="2156372" cy="208449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8909780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13200" y="229900"/>
            <a:ext cx="7937500" cy="4735800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>
          <a:xfrm>
            <a:off x="0" y="0"/>
            <a:ext cx="6667500" cy="89255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800" dirty="0">
              <a:solidFill>
                <a:srgbClr val="000000"/>
              </a:solidFill>
              <a:latin typeface="Century Gothic" panose="020B0502020202020204" pitchFamily="34" charset="0"/>
            </a:endParaRPr>
          </a:p>
          <a:p>
            <a:r>
              <a:rPr lang="en-US" sz="4400" dirty="0">
                <a:latin typeface="Century Gothic" panose="020B0502020202020204" pitchFamily="34" charset="0"/>
              </a:rPr>
              <a:t>Hand hygiene </a:t>
            </a:r>
            <a:endParaRPr lang="en-US" sz="4400" dirty="0"/>
          </a:p>
        </p:txBody>
      </p:sp>
    </p:spTree>
    <p:extLst>
      <p:ext uri="{BB962C8B-B14F-4D97-AF65-F5344CB8AC3E}">
        <p14:creationId xmlns:p14="http://schemas.microsoft.com/office/powerpoint/2010/main" val="79731956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2"/>
          <p:cNvSpPr>
            <a:spLocks noGrp="1" noChangeArrowheads="1"/>
          </p:cNvSpPr>
          <p:nvPr>
            <p:ph type="title"/>
          </p:nvPr>
        </p:nvSpPr>
        <p:spPr>
          <a:xfrm>
            <a:off x="1905000" y="0"/>
            <a:ext cx="8229600" cy="1371600"/>
          </a:xfrm>
        </p:spPr>
        <p:txBody>
          <a:bodyPr/>
          <a:lstStyle/>
          <a:p>
            <a:pPr eaLnBrk="1" hangingPunct="1">
              <a:defRPr/>
            </a:pPr>
            <a:r>
              <a:rPr lang="en-US" altLang="en-US" sz="4800" b="1">
                <a:latin typeface="Comic Sans MS" panose="030F0702030302020204" pitchFamily="66" charset="0"/>
              </a:rPr>
              <a:t>Hand Hygiene</a:t>
            </a:r>
          </a:p>
        </p:txBody>
      </p:sp>
      <p:sp>
        <p:nvSpPr>
          <p:cNvPr id="26627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1905000" y="1524000"/>
            <a:ext cx="4724400" cy="4114800"/>
          </a:xfrm>
        </p:spPr>
        <p:txBody>
          <a:bodyPr/>
          <a:lstStyle/>
          <a:p>
            <a:pPr eaLnBrk="1" hangingPunct="1">
              <a:buFont typeface="Wingdings" panose="05000000000000000000" pitchFamily="2" charset="2"/>
              <a:buNone/>
              <a:defRPr/>
            </a:pPr>
            <a:r>
              <a:rPr lang="en-US" altLang="en-US" b="1" smtClean="0">
                <a:latin typeface="Comic Sans MS" panose="030F0702030302020204" pitchFamily="66" charset="0"/>
              </a:rPr>
              <a:t>  When hands are </a:t>
            </a:r>
            <a:r>
              <a:rPr lang="en-US" altLang="en-US" b="1" u="sng" smtClean="0">
                <a:latin typeface="Comic Sans MS" panose="030F0702030302020204" pitchFamily="66" charset="0"/>
              </a:rPr>
              <a:t>visibly soiled</a:t>
            </a:r>
            <a:r>
              <a:rPr lang="en-US" altLang="en-US" b="1" smtClean="0">
                <a:latin typeface="Comic Sans MS" panose="030F0702030302020204" pitchFamily="66" charset="0"/>
              </a:rPr>
              <a:t> with blood or other body fluids: Wash hands with either a </a:t>
            </a:r>
            <a:r>
              <a:rPr lang="en-US" altLang="en-US" sz="3600" b="1">
                <a:latin typeface="Comic Sans MS" panose="030F0702030302020204" pitchFamily="66" charset="0"/>
              </a:rPr>
              <a:t> non-antimicrobial soap and water</a:t>
            </a:r>
            <a:r>
              <a:rPr lang="en-US" altLang="en-US" b="1" smtClean="0">
                <a:latin typeface="Comic Sans MS" panose="030F0702030302020204" pitchFamily="66" charset="0"/>
              </a:rPr>
              <a:t> …..		    OR</a:t>
            </a:r>
          </a:p>
          <a:p>
            <a:pPr eaLnBrk="1" hangingPunct="1">
              <a:buFont typeface="Wingdings" panose="05000000000000000000" pitchFamily="2" charset="2"/>
              <a:buNone/>
              <a:defRPr/>
            </a:pPr>
            <a:r>
              <a:rPr lang="en-US" altLang="en-US" b="1" smtClean="0">
                <a:latin typeface="Comic Sans MS" panose="030F0702030302020204" pitchFamily="66" charset="0"/>
              </a:rPr>
              <a:t>  An antimicrobial soap and water</a:t>
            </a:r>
          </a:p>
          <a:p>
            <a:pPr eaLnBrk="1" hangingPunct="1">
              <a:defRPr/>
            </a:pPr>
            <a:endParaRPr lang="en-US" altLang="en-US" smtClean="0">
              <a:latin typeface="Comic Sans MS" panose="030F0702030302020204" pitchFamily="66" charset="0"/>
            </a:endParaRPr>
          </a:p>
        </p:txBody>
      </p:sp>
      <p:pic>
        <p:nvPicPr>
          <p:cNvPr id="11268" name="Picture 4" descr="soap&amp;water"/>
          <p:cNvPicPr>
            <a:picLocks noGrp="1" noChangeAspect="1" noChangeArrowheads="1"/>
          </p:cNvPicPr>
          <p:nvPr>
            <p:ph sz="quarter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7315200" y="1295400"/>
            <a:ext cx="3048000" cy="25146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11269" name="Picture 6" descr="antimicrobsoap1"/>
          <p:cNvPicPr>
            <a:picLocks noGrp="1" noChangeAspect="1" noChangeArrowheads="1"/>
          </p:cNvPicPr>
          <p:nvPr>
            <p:ph sz="quarter" idx="3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8382000" y="4419600"/>
            <a:ext cx="1981200" cy="211455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11270" name="Line 9"/>
          <p:cNvSpPr>
            <a:spLocks noChangeShapeType="1"/>
          </p:cNvSpPr>
          <p:nvPr/>
        </p:nvSpPr>
        <p:spPr bwMode="auto">
          <a:xfrm flipV="1">
            <a:off x="5715000" y="6172200"/>
            <a:ext cx="2438400" cy="228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1271" name="Line 10"/>
          <p:cNvSpPr>
            <a:spLocks noChangeShapeType="1"/>
          </p:cNvSpPr>
          <p:nvPr/>
        </p:nvSpPr>
        <p:spPr bwMode="auto">
          <a:xfrm flipV="1">
            <a:off x="6477000" y="3276600"/>
            <a:ext cx="838200" cy="3048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06107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/>
          <p:cNvSpPr>
            <a:spLocks noGrp="1" noChangeArrowheads="1"/>
          </p:cNvSpPr>
          <p:nvPr>
            <p:ph type="title"/>
          </p:nvPr>
        </p:nvSpPr>
        <p:spPr>
          <a:xfrm>
            <a:off x="1981200" y="0"/>
            <a:ext cx="8229600" cy="1371600"/>
          </a:xfrm>
        </p:spPr>
        <p:txBody>
          <a:bodyPr/>
          <a:lstStyle/>
          <a:p>
            <a:pPr eaLnBrk="1" hangingPunct="1">
              <a:defRPr/>
            </a:pPr>
            <a:r>
              <a:rPr lang="en-US" altLang="en-US" sz="5400" b="1">
                <a:latin typeface="Comic Sans MS" panose="030F0702030302020204" pitchFamily="66" charset="0"/>
              </a:rPr>
              <a:t>Hand Hygiene</a:t>
            </a:r>
          </a:p>
        </p:txBody>
      </p:sp>
      <p:sp>
        <p:nvSpPr>
          <p:cNvPr id="29700" name="Rectangle 4"/>
          <p:cNvSpPr>
            <a:spLocks noGrp="1" noChangeArrowheads="1"/>
          </p:cNvSpPr>
          <p:nvPr>
            <p:ph type="body" sz="half" idx="1"/>
          </p:nvPr>
        </p:nvSpPr>
        <p:spPr>
          <a:xfrm>
            <a:off x="1828800" y="1676400"/>
            <a:ext cx="4800600" cy="4114800"/>
          </a:xfrm>
        </p:spPr>
        <p:txBody>
          <a:bodyPr/>
          <a:lstStyle/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None/>
              <a:defRPr/>
            </a:pPr>
            <a:r>
              <a:rPr lang="en-US" altLang="en-US" sz="4000" b="1">
                <a:latin typeface="Comic Sans MS" panose="030F0702030302020204" pitchFamily="66" charset="0"/>
              </a:rPr>
              <a:t> If hands are </a:t>
            </a:r>
            <a:r>
              <a:rPr lang="en-US" altLang="en-US" sz="4000" b="1" u="sng">
                <a:latin typeface="Comic Sans MS" panose="030F0702030302020204" pitchFamily="66" charset="0"/>
              </a:rPr>
              <a:t>not visibly soiled:</a:t>
            </a:r>
            <a:endParaRPr lang="en-US" altLang="en-US" sz="4000" b="1">
              <a:latin typeface="Comic Sans MS" panose="030F0702030302020204" pitchFamily="66" charset="0"/>
            </a:endParaRPr>
          </a:p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None/>
              <a:defRPr/>
            </a:pPr>
            <a:r>
              <a:rPr lang="en-US" altLang="en-US" sz="4000" b="1">
                <a:latin typeface="Comic Sans MS" panose="030F0702030302020204" pitchFamily="66" charset="0"/>
              </a:rPr>
              <a:t>	Use an alcohol-based hand rub for routinely decontaminating hands.</a:t>
            </a:r>
          </a:p>
          <a:p>
            <a:pPr eaLnBrk="1" hangingPunct="1">
              <a:lnSpc>
                <a:spcPct val="90000"/>
              </a:lnSpc>
              <a:defRPr/>
            </a:pPr>
            <a:endParaRPr lang="en-US" altLang="en-US" sz="4000">
              <a:latin typeface="Comic Sans MS" panose="030F0702030302020204" pitchFamily="66" charset="0"/>
            </a:endParaRPr>
          </a:p>
          <a:p>
            <a:pPr eaLnBrk="1" hangingPunct="1">
              <a:lnSpc>
                <a:spcPct val="90000"/>
              </a:lnSpc>
              <a:defRPr/>
            </a:pPr>
            <a:endParaRPr lang="en-US" altLang="en-US" sz="2800"/>
          </a:p>
        </p:txBody>
      </p:sp>
      <p:pic>
        <p:nvPicPr>
          <p:cNvPr id="12292" name="Picture 6" descr="alcoholbasedhandrubs"/>
          <p:cNvPicPr>
            <a:picLocks noGrp="1" noChangeAspect="1" noChangeArrowheads="1"/>
          </p:cNvPicPr>
          <p:nvPr>
            <p:ph sz="quarter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7315200" y="1905000"/>
            <a:ext cx="2209800" cy="19050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12293" name="Picture 7" descr="ssoapdispenser"/>
          <p:cNvPicPr>
            <a:picLocks noGrp="1" noChangeAspect="1" noChangeArrowheads="1"/>
          </p:cNvPicPr>
          <p:nvPr>
            <p:ph sz="quarter" idx="3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7429500" y="4343400"/>
            <a:ext cx="2247900" cy="22098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2510077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2"/>
          <p:cNvSpPr>
            <a:spLocks noGrp="1" noChangeArrowheads="1"/>
          </p:cNvSpPr>
          <p:nvPr>
            <p:ph type="title"/>
          </p:nvPr>
        </p:nvSpPr>
        <p:spPr>
          <a:xfrm>
            <a:off x="2133600" y="-304800"/>
            <a:ext cx="8229600" cy="1371600"/>
          </a:xfrm>
        </p:spPr>
        <p:txBody>
          <a:bodyPr/>
          <a:lstStyle/>
          <a:p>
            <a:pPr eaLnBrk="1" hangingPunct="1">
              <a:defRPr/>
            </a:pPr>
            <a:r>
              <a:rPr lang="en-US" altLang="en-US" b="1" smtClean="0">
                <a:latin typeface="Comic Sans MS" panose="030F0702030302020204" pitchFamily="66" charset="0"/>
              </a:rPr>
              <a:t>Handwashing Procedure</a:t>
            </a:r>
          </a:p>
        </p:txBody>
      </p:sp>
      <p:sp>
        <p:nvSpPr>
          <p:cNvPr id="4301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0" y="673100"/>
            <a:ext cx="9753600" cy="5194300"/>
          </a:xfrm>
        </p:spPr>
        <p:txBody>
          <a:bodyPr>
            <a:normAutofit fontScale="92500"/>
          </a:bodyPr>
          <a:lstStyle/>
          <a:p>
            <a:pPr eaLnBrk="1" hangingPunct="1">
              <a:lnSpc>
                <a:spcPct val="90000"/>
              </a:lnSpc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Wet hands.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Apply soap.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Rub hands together producing friction.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Wash between fingers, tops of hands, and around jewelry.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Wash for </a:t>
            </a:r>
            <a:r>
              <a:rPr lang="en-US" altLang="en-US" sz="3600" b="1" u="sng" dirty="0">
                <a:latin typeface="Comic Sans MS" panose="030F0702030302020204" pitchFamily="66" charset="0"/>
              </a:rPr>
              <a:t>at least 15 </a:t>
            </a:r>
            <a:r>
              <a:rPr lang="en-US" altLang="en-US" sz="3600" b="1" u="sng" dirty="0" err="1" smtClean="0">
                <a:latin typeface="Comic Sans MS" panose="030F0702030302020204" pitchFamily="66" charset="0"/>
              </a:rPr>
              <a:t>seconds</a:t>
            </a:r>
            <a:r>
              <a:rPr lang="en-US" altLang="en-US" sz="3600" b="1" dirty="0" err="1" smtClean="0">
                <a:latin typeface="Comic Sans MS" panose="030F0702030302020204" pitchFamily="66" charset="0"/>
              </a:rPr>
              <a:t>.HAND</a:t>
            </a:r>
            <a:r>
              <a:rPr lang="en-US" altLang="en-US" sz="3600" b="1" dirty="0" smtClean="0">
                <a:latin typeface="Comic Sans MS" panose="030F0702030302020204" pitchFamily="66" charset="0"/>
              </a:rPr>
              <a:t> SONGS</a:t>
            </a:r>
            <a:endParaRPr lang="en-US" altLang="en-US" sz="3600" b="1" dirty="0">
              <a:latin typeface="Comic Sans MS" panose="030F0702030302020204" pitchFamily="66" charset="0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Rinse hands well.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Dry hands with a paper towel then use the towel to turn off faucet.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32950" y="381000"/>
            <a:ext cx="2400300" cy="2400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846045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altLang="en-US" sz="5400" b="1">
                <a:latin typeface="Comic Sans MS" panose="030F0702030302020204" pitchFamily="66" charset="0"/>
              </a:rPr>
              <a:t>Handwashing</a:t>
            </a:r>
            <a:r>
              <a:rPr lang="en-US" altLang="en-US" b="1" smtClean="0">
                <a:latin typeface="Comic Sans MS" panose="030F0702030302020204" pitchFamily="66" charset="0"/>
              </a:rPr>
              <a:t> …..</a:t>
            </a:r>
          </a:p>
        </p:txBody>
      </p:sp>
      <p:sp>
        <p:nvSpPr>
          <p:cNvPr id="44035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2082800" y="1409700"/>
            <a:ext cx="7442200" cy="4686300"/>
          </a:xfrm>
        </p:spPr>
        <p:txBody>
          <a:bodyPr/>
          <a:lstStyle/>
          <a:p>
            <a:pPr eaLnBrk="1" hangingPunct="1">
              <a:buFont typeface="Wingdings" panose="05000000000000000000" pitchFamily="2" charset="2"/>
              <a:buNone/>
              <a:defRPr/>
            </a:pPr>
            <a:r>
              <a:rPr lang="en-US" altLang="en-US" sz="4400" b="1" dirty="0">
                <a:latin typeface="Comic Sans MS" panose="030F0702030302020204" pitchFamily="66" charset="0"/>
              </a:rPr>
              <a:t> The #1 way to prevent the spread of germs.</a:t>
            </a:r>
          </a:p>
        </p:txBody>
      </p:sp>
      <p:pic>
        <p:nvPicPr>
          <p:cNvPr id="14340" name="Picture 4" descr="handswithgerms"/>
          <p:cNvPicPr>
            <a:picLocks noGrp="1" noChangeAspect="1" noChangeArrowheads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3822700" y="3251200"/>
            <a:ext cx="4953000" cy="27432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7681602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hangingPunct="1">
              <a:defRPr/>
            </a:pPr>
            <a:r>
              <a:rPr lang="en-US" altLang="en-US" sz="6000" b="1">
                <a:latin typeface="Comic Sans MS" panose="030F0702030302020204" pitchFamily="66" charset="0"/>
              </a:rPr>
              <a:t>Standard Precautions</a:t>
            </a:r>
          </a:p>
        </p:txBody>
      </p:sp>
      <p:sp>
        <p:nvSpPr>
          <p:cNvPr id="3277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981200" y="1981200"/>
            <a:ext cx="8686800" cy="4114800"/>
          </a:xfrm>
        </p:spPr>
        <p:txBody>
          <a:bodyPr/>
          <a:lstStyle/>
          <a:p>
            <a:pPr eaLnBrk="1" hangingPunct="1">
              <a:buFont typeface="Wingdings" panose="05000000000000000000" pitchFamily="2" charset="2"/>
              <a:buNone/>
              <a:defRPr/>
            </a:pPr>
            <a:r>
              <a:rPr lang="en-US" altLang="en-US" sz="5400" b="1">
                <a:latin typeface="Comic Sans MS" panose="030F0702030302020204" pitchFamily="66" charset="0"/>
              </a:rPr>
              <a:t> Consider the blood and body fluids of </a:t>
            </a:r>
            <a:r>
              <a:rPr lang="en-US" altLang="en-US" sz="5400" b="1" u="sng">
                <a:latin typeface="Comic Sans MS" panose="030F0702030302020204" pitchFamily="66" charset="0"/>
              </a:rPr>
              <a:t>everyone</a:t>
            </a:r>
            <a:r>
              <a:rPr lang="en-US" altLang="en-US" sz="5400" b="1">
                <a:latin typeface="Comic Sans MS" panose="030F0702030302020204" pitchFamily="66" charset="0"/>
              </a:rPr>
              <a:t> to be potentially infectious.</a:t>
            </a:r>
          </a:p>
          <a:p>
            <a:pPr eaLnBrk="1" hangingPunct="1">
              <a:defRPr/>
            </a:pPr>
            <a:endParaRPr lang="en-US" altLang="en-US" sz="5400"/>
          </a:p>
        </p:txBody>
      </p:sp>
    </p:spTree>
    <p:extLst>
      <p:ext uri="{BB962C8B-B14F-4D97-AF65-F5344CB8AC3E}">
        <p14:creationId xmlns:p14="http://schemas.microsoft.com/office/powerpoint/2010/main" val="30901753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2"/>
          <p:cNvSpPr>
            <a:spLocks noGrp="1" noChangeArrowheads="1"/>
          </p:cNvSpPr>
          <p:nvPr>
            <p:ph type="title"/>
          </p:nvPr>
        </p:nvSpPr>
        <p:spPr>
          <a:xfrm>
            <a:off x="1981200" y="0"/>
            <a:ext cx="8229600" cy="1371600"/>
          </a:xfrm>
        </p:spPr>
        <p:txBody>
          <a:bodyPr/>
          <a:lstStyle/>
          <a:p>
            <a:pPr eaLnBrk="1" hangingPunct="1">
              <a:defRPr/>
            </a:pPr>
            <a:r>
              <a:rPr lang="en-US" altLang="en-US" sz="6600" b="1">
                <a:latin typeface="Comic Sans MS" panose="030F0702030302020204" pitchFamily="66" charset="0"/>
              </a:rPr>
              <a:t>Do</a:t>
            </a:r>
            <a:r>
              <a:rPr lang="en-US" altLang="en-US" sz="6600">
                <a:latin typeface="Comic Sans MS" panose="030F0702030302020204" pitchFamily="66" charset="0"/>
              </a:rPr>
              <a:t> </a:t>
            </a:r>
            <a:r>
              <a:rPr lang="en-US" altLang="en-US" sz="6600" b="1" u="sng">
                <a:latin typeface="Comic Sans MS" panose="030F0702030302020204" pitchFamily="66" charset="0"/>
              </a:rPr>
              <a:t>not</a:t>
            </a:r>
            <a:r>
              <a:rPr lang="en-US" altLang="en-US" sz="6600" u="sng">
                <a:latin typeface="Comic Sans MS" panose="030F0702030302020204" pitchFamily="66" charset="0"/>
              </a:rPr>
              <a:t>:</a:t>
            </a:r>
            <a:endParaRPr lang="en-US" altLang="en-US" sz="6600">
              <a:latin typeface="Comic Sans MS" panose="030F0702030302020204" pitchFamily="66" charset="0"/>
            </a:endParaRPr>
          </a:p>
        </p:txBody>
      </p:sp>
      <p:sp>
        <p:nvSpPr>
          <p:cNvPr id="33795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1981200" y="965200"/>
            <a:ext cx="5334000" cy="5181600"/>
          </a:xfrm>
        </p:spPr>
        <p:txBody>
          <a:bodyPr>
            <a:normAutofit lnSpcReduction="10000"/>
          </a:bodyPr>
          <a:lstStyle/>
          <a:p>
            <a:pPr eaLnBrk="1" hangingPunct="1"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Share razors, toothbrushes, eating utensils and drinking containers with other people.</a:t>
            </a:r>
          </a:p>
          <a:p>
            <a:pPr eaLnBrk="1" hangingPunct="1"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Share needles or other sharps with others.</a:t>
            </a:r>
          </a:p>
        </p:txBody>
      </p:sp>
      <p:pic>
        <p:nvPicPr>
          <p:cNvPr id="26628" name="Picture 4" descr="MCHH01303_0000[1]"/>
          <p:cNvPicPr>
            <a:picLocks noGrp="1" noChangeAspect="1" noChangeArrowheads="1"/>
          </p:cNvPicPr>
          <p:nvPr>
            <p:ph sz="quarter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7820026" y="762001"/>
            <a:ext cx="2847975" cy="2333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26629" name="Picture 13" descr="navelpiercing"/>
          <p:cNvPicPr>
            <a:picLocks noGrp="1" noChangeAspect="1" noChangeArrowheads="1"/>
          </p:cNvPicPr>
          <p:nvPr>
            <p:ph sz="quarter" idx="3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7543801" y="4038600"/>
            <a:ext cx="2657475" cy="24384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1527771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altLang="en-US" sz="6000" b="1" u="sng">
                <a:latin typeface="Comic Sans MS" panose="030F0702030302020204" pitchFamily="66" charset="0"/>
              </a:rPr>
              <a:t>Do:</a:t>
            </a:r>
          </a:p>
        </p:txBody>
      </p:sp>
      <p:sp>
        <p:nvSpPr>
          <p:cNvPr id="36867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1981200" y="1981200"/>
            <a:ext cx="7924800" cy="4114800"/>
          </a:xfrm>
        </p:spPr>
        <p:txBody>
          <a:bodyPr>
            <a:normAutofit fontScale="92500" lnSpcReduction="20000"/>
          </a:bodyPr>
          <a:lstStyle/>
          <a:p>
            <a:pPr eaLnBrk="1" hangingPunct="1">
              <a:defRPr/>
            </a:pPr>
            <a:r>
              <a:rPr lang="en-US" altLang="en-US" sz="4400" b="1">
                <a:latin typeface="Comic Sans MS" panose="030F0702030302020204" pitchFamily="66" charset="0"/>
              </a:rPr>
              <a:t>Be careful when providing first aid or dressing the wounds of others.</a:t>
            </a:r>
          </a:p>
          <a:p>
            <a:pPr eaLnBrk="1" hangingPunct="1">
              <a:defRPr/>
            </a:pPr>
            <a:r>
              <a:rPr lang="en-US" altLang="en-US" sz="4400" b="1">
                <a:latin typeface="Comic Sans MS" panose="030F0702030302020204" pitchFamily="66" charset="0"/>
              </a:rPr>
              <a:t>Always keep sores or open wounds covered with band aid or dressing.</a:t>
            </a:r>
          </a:p>
        </p:txBody>
      </p:sp>
      <p:pic>
        <p:nvPicPr>
          <p:cNvPr id="27652" name="Picture 4" descr="bandaid"/>
          <p:cNvPicPr>
            <a:picLocks noGrp="1" noChangeAspect="1" noChangeArrowheads="1"/>
          </p:cNvPicPr>
          <p:nvPr>
            <p:ph sz="quarter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8382000" y="304800"/>
            <a:ext cx="1576388" cy="16002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27653" name="Picture 6" descr="firstaid"/>
          <p:cNvPicPr>
            <a:picLocks noGrp="1" noChangeAspect="1" noChangeArrowheads="1"/>
          </p:cNvPicPr>
          <p:nvPr>
            <p:ph sz="quarter" idx="3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590800" y="304800"/>
            <a:ext cx="1905000" cy="123825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2491803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Rectangle 2"/>
          <p:cNvSpPr>
            <a:spLocks noGrp="1" noChangeArrowheads="1"/>
          </p:cNvSpPr>
          <p:nvPr>
            <p:ph type="title"/>
          </p:nvPr>
        </p:nvSpPr>
        <p:spPr>
          <a:xfrm>
            <a:off x="1854200" y="101600"/>
            <a:ext cx="8280400" cy="965200"/>
          </a:xfrm>
        </p:spPr>
        <p:txBody>
          <a:bodyPr>
            <a:normAutofit fontScale="90000"/>
          </a:bodyPr>
          <a:lstStyle/>
          <a:p>
            <a:pPr eaLnBrk="1" hangingPunct="1">
              <a:defRPr/>
            </a:pPr>
            <a:r>
              <a:rPr lang="en-US" altLang="en-US" sz="6600" b="1" u="sng" dirty="0">
                <a:latin typeface="Comic Sans MS" panose="030F0702030302020204" pitchFamily="66" charset="0"/>
              </a:rPr>
              <a:t>Do:</a:t>
            </a:r>
          </a:p>
        </p:txBody>
      </p:sp>
      <p:sp>
        <p:nvSpPr>
          <p:cNvPr id="39939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1524000" y="1219200"/>
            <a:ext cx="5943600" cy="4876800"/>
          </a:xfrm>
        </p:spPr>
        <p:txBody>
          <a:bodyPr>
            <a:normAutofit fontScale="92500" lnSpcReduction="20000"/>
          </a:bodyPr>
          <a:lstStyle/>
          <a:p>
            <a:pPr eaLnBrk="1" hangingPunct="1">
              <a:defRPr/>
            </a:pPr>
            <a:r>
              <a:rPr lang="en-US" altLang="en-US" sz="4000" b="1">
                <a:latin typeface="Comic Sans MS" panose="030F0702030302020204" pitchFamily="66" charset="0"/>
              </a:rPr>
              <a:t>Always immediately clean up any spills of blood or body fluids (wear gloves).</a:t>
            </a:r>
          </a:p>
          <a:p>
            <a:pPr eaLnBrk="1" hangingPunct="1">
              <a:defRPr/>
            </a:pPr>
            <a:r>
              <a:rPr lang="en-US" altLang="en-US" sz="4000" b="1">
                <a:latin typeface="Comic Sans MS" panose="030F0702030302020204" pitchFamily="66" charset="0"/>
              </a:rPr>
              <a:t>Always carefully clean household when someone is ill in the home.</a:t>
            </a:r>
          </a:p>
          <a:p>
            <a:pPr eaLnBrk="1" hangingPunct="1">
              <a:defRPr/>
            </a:pPr>
            <a:endParaRPr lang="en-US" altLang="en-US" sz="4000"/>
          </a:p>
        </p:txBody>
      </p:sp>
      <p:pic>
        <p:nvPicPr>
          <p:cNvPr id="28676" name="Picture 4" descr="cloroxbleach"/>
          <p:cNvPicPr>
            <a:picLocks noGrp="1" noChangeAspect="1" noChangeArrowheads="1"/>
          </p:cNvPicPr>
          <p:nvPr>
            <p:ph sz="quarter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7848601" y="3200400"/>
            <a:ext cx="1628775" cy="15240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28677" name="Picture 6" descr="MCBD07077_0000[1]"/>
          <p:cNvPicPr>
            <a:picLocks noGrp="1" noChangeAspect="1" noChangeArrowheads="1"/>
          </p:cNvPicPr>
          <p:nvPr>
            <p:ph sz="quarter" idx="3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8534400" y="762000"/>
            <a:ext cx="1676400" cy="21336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28678" name="Picture 9" descr="Lysol - Brand II, Disinfectant Spray, Crisp Linen Scent - 6 oz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34400" y="4953000"/>
            <a:ext cx="1714500" cy="163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383684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1244600" y="1016000"/>
            <a:ext cx="7899400" cy="530914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71450" indent="-171450">
              <a:buFont typeface="Arial" panose="020B0604020202020204" pitchFamily="34" charset="0"/>
              <a:buChar char="•"/>
            </a:pPr>
            <a:endParaRPr lang="en-US" sz="1050" dirty="0">
              <a:solidFill>
                <a:srgbClr val="000000"/>
              </a:solidFill>
              <a:latin typeface="Wingdings" panose="05000000000000000000" pitchFamily="2" charset="2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endParaRPr lang="en-US" sz="1050" dirty="0">
              <a:latin typeface="Wingdings" panose="05000000000000000000" pitchFamily="2" charset="2"/>
            </a:endParaRPr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en-US" b="1" dirty="0">
                <a:latin typeface="Wingdings" panose="05000000000000000000" pitchFamily="2" charset="2"/>
              </a:rPr>
              <a:t></a:t>
            </a:r>
            <a:r>
              <a:rPr lang="en-US" b="1" dirty="0">
                <a:latin typeface="Century Gothic" panose="020B0502020202020204" pitchFamily="34" charset="0"/>
              </a:rPr>
              <a:t>Frequently touched </a:t>
            </a:r>
            <a:r>
              <a:rPr lang="en-US" b="1" dirty="0" smtClean="0">
                <a:latin typeface="Century Gothic" panose="020B0502020202020204" pitchFamily="34" charset="0"/>
              </a:rPr>
              <a:t>surfaces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b="1" dirty="0">
              <a:latin typeface="Century Gothic" panose="020B050202020202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b="1" dirty="0">
                <a:latin typeface="Arial" panose="020B0604020202020204" pitchFamily="34" charset="0"/>
              </a:rPr>
              <a:t>–</a:t>
            </a:r>
            <a:r>
              <a:rPr lang="en-US" b="1" dirty="0">
                <a:latin typeface="Century Gothic" panose="020B0502020202020204" pitchFamily="34" charset="0"/>
              </a:rPr>
              <a:t>Door </a:t>
            </a:r>
            <a:r>
              <a:rPr lang="en-US" b="1" dirty="0" smtClean="0">
                <a:latin typeface="Century Gothic" panose="020B0502020202020204" pitchFamily="34" charset="0"/>
              </a:rPr>
              <a:t>knobs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b="1" dirty="0">
              <a:latin typeface="Century Gothic" panose="020B050202020202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b="1" dirty="0">
                <a:latin typeface="Arial" panose="020B0604020202020204" pitchFamily="34" charset="0"/>
              </a:rPr>
              <a:t>–</a:t>
            </a:r>
            <a:r>
              <a:rPr lang="en-US" b="1" dirty="0">
                <a:latin typeface="Century Gothic" panose="020B0502020202020204" pitchFamily="34" charset="0"/>
              </a:rPr>
              <a:t>Diaper changing </a:t>
            </a:r>
            <a:r>
              <a:rPr lang="en-US" b="1" dirty="0" smtClean="0">
                <a:latin typeface="Century Gothic" panose="020B0502020202020204" pitchFamily="34" charset="0"/>
              </a:rPr>
              <a:t>tables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b="1" dirty="0">
              <a:latin typeface="Century Gothic" panose="020B050202020202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b="1" dirty="0">
                <a:latin typeface="Arial" panose="020B0604020202020204" pitchFamily="34" charset="0"/>
              </a:rPr>
              <a:t>–</a:t>
            </a:r>
            <a:r>
              <a:rPr lang="en-US" b="1" dirty="0">
                <a:latin typeface="Century Gothic" panose="020B0502020202020204" pitchFamily="34" charset="0"/>
              </a:rPr>
              <a:t>Cabinet </a:t>
            </a:r>
            <a:r>
              <a:rPr lang="en-US" b="1" dirty="0" smtClean="0">
                <a:latin typeface="Century Gothic" panose="020B0502020202020204" pitchFamily="34" charset="0"/>
              </a:rPr>
              <a:t>handles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entury Gothic" panose="020B0502020202020204" pitchFamily="34" charset="0"/>
            </a:endParaRPr>
          </a:p>
          <a:p>
            <a:r>
              <a:rPr lang="en-US" dirty="0" smtClean="0">
                <a:latin typeface="Century Gothic" panose="020B0502020202020204" pitchFamily="34" charset="0"/>
              </a:rPr>
              <a:t> </a:t>
            </a: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sz="2400" dirty="0"/>
              <a:t>Maintaining a clean environment </a:t>
            </a:r>
            <a:endParaRPr lang="en-US" sz="24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400" dirty="0"/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sz="2400" dirty="0" smtClean="0"/>
              <a:t>Containing </a:t>
            </a:r>
            <a:r>
              <a:rPr lang="en-US" sz="2400" dirty="0"/>
              <a:t>infective organisms </a:t>
            </a:r>
            <a:endParaRPr lang="en-US" sz="24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400" dirty="0"/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en-US" sz="2400" dirty="0" smtClean="0"/>
              <a:t>Maximizing </a:t>
            </a:r>
            <a:r>
              <a:rPr lang="en-US" sz="2400" dirty="0"/>
              <a:t>cooperation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entury Gothic" panose="020B0502020202020204" pitchFamily="34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2705100" y="1"/>
            <a:ext cx="6438900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800" dirty="0">
              <a:solidFill>
                <a:srgbClr val="000000"/>
              </a:solidFill>
              <a:latin typeface="Calibri" panose="020F0502020204030204" pitchFamily="34" charset="0"/>
            </a:endParaRPr>
          </a:p>
          <a:p>
            <a:r>
              <a:rPr lang="en-US" sz="6600" dirty="0">
                <a:latin typeface="Calibri" panose="020F0502020204030204" pitchFamily="34" charset="0"/>
              </a:rPr>
              <a:t>Clean &amp; disinfect </a:t>
            </a:r>
            <a:endParaRPr lang="en-US" sz="6600" dirty="0"/>
          </a:p>
        </p:txBody>
      </p:sp>
    </p:spTree>
    <p:extLst>
      <p:ext uri="{BB962C8B-B14F-4D97-AF65-F5344CB8AC3E}">
        <p14:creationId xmlns:p14="http://schemas.microsoft.com/office/powerpoint/2010/main" val="1910298873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5" name="Rectangle 5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altLang="en-US" sz="6000" b="1">
                <a:latin typeface="Comic Sans MS" panose="030F0702030302020204" pitchFamily="66" charset="0"/>
              </a:rPr>
              <a:t>Respiratory Hygiene</a:t>
            </a:r>
          </a:p>
        </p:txBody>
      </p:sp>
      <p:pic>
        <p:nvPicPr>
          <p:cNvPr id="34819" name="Picture 4" descr="pate4sbu[1]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057400" y="1981200"/>
            <a:ext cx="8305800" cy="48768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3122297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/>
          <p:cNvSpPr>
            <a:spLocks noGrp="1" noChangeArrowheads="1"/>
          </p:cNvSpPr>
          <p:nvPr>
            <p:ph type="title"/>
          </p:nvPr>
        </p:nvSpPr>
        <p:spPr>
          <a:xfrm>
            <a:off x="2057400" y="0"/>
            <a:ext cx="8229600" cy="1371600"/>
          </a:xfrm>
        </p:spPr>
        <p:txBody>
          <a:bodyPr/>
          <a:lstStyle/>
          <a:p>
            <a:pPr eaLnBrk="1" hangingPunct="1">
              <a:defRPr/>
            </a:pPr>
            <a:r>
              <a:rPr lang="en-US" altLang="en-US" sz="4800" b="1">
                <a:latin typeface="Comic Sans MS" panose="030F0702030302020204" pitchFamily="66" charset="0"/>
              </a:rPr>
              <a:t>Respiratory Hygiene</a:t>
            </a:r>
          </a:p>
        </p:txBody>
      </p:sp>
      <p:sp>
        <p:nvSpPr>
          <p:cNvPr id="4813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643800" y="609600"/>
            <a:ext cx="8548200" cy="5511800"/>
          </a:xfrm>
        </p:spPr>
        <p:txBody>
          <a:bodyPr>
            <a:normAutofit lnSpcReduction="10000"/>
          </a:bodyPr>
          <a:lstStyle/>
          <a:p>
            <a:pPr eaLnBrk="1" hangingPunct="1"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Cover the nose/mouth when coughing or sneezing;</a:t>
            </a:r>
          </a:p>
          <a:p>
            <a:pPr eaLnBrk="1" hangingPunct="1"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Use tissues to contain respiratory secretions &amp; dispose of them in the nearest waste receptacle after use;</a:t>
            </a:r>
          </a:p>
          <a:p>
            <a:pPr eaLnBrk="1" hangingPunct="1"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Perform hand hygiene after having contact with respiratory secretions &amp; contaminated objects/materials.</a:t>
            </a:r>
          </a:p>
          <a:p>
            <a:pPr eaLnBrk="1" hangingPunct="1">
              <a:defRPr/>
            </a:pPr>
            <a:endParaRPr lang="en-US" altLang="en-US" sz="3600" dirty="0">
              <a:latin typeface="Comic Sans MS" panose="030F0702030302020204" pitchFamily="66" charset="0"/>
            </a:endParaRPr>
          </a:p>
          <a:p>
            <a:pPr eaLnBrk="1" hangingPunct="1">
              <a:defRPr/>
            </a:pPr>
            <a:endParaRPr lang="en-US" altLang="en-US" dirty="0" smtClean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609600"/>
            <a:ext cx="3198200" cy="2921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762309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274499" y="1688765"/>
            <a:ext cx="5643001" cy="3480469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3162300" y="0"/>
            <a:ext cx="5981700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800" dirty="0">
              <a:solidFill>
                <a:srgbClr val="000000"/>
              </a:solidFill>
              <a:latin typeface="Calibri" panose="020F0502020204030204" pitchFamily="34" charset="0"/>
            </a:endParaRPr>
          </a:p>
          <a:p>
            <a:endParaRPr lang="en-US" sz="800" dirty="0">
              <a:latin typeface="Calibri" panose="020F0502020204030204" pitchFamily="34" charset="0"/>
            </a:endParaRPr>
          </a:p>
          <a:p>
            <a:r>
              <a:rPr lang="en-US" sz="4400" dirty="0">
                <a:latin typeface="Century Gothic" panose="020B0502020202020204" pitchFamily="34" charset="0"/>
              </a:rPr>
              <a:t>Contact transmission </a:t>
            </a:r>
            <a:endParaRPr lang="en-US" sz="4400" dirty="0"/>
          </a:p>
        </p:txBody>
      </p:sp>
    </p:spTree>
    <p:extLst>
      <p:ext uri="{BB962C8B-B14F-4D97-AF65-F5344CB8AC3E}">
        <p14:creationId xmlns:p14="http://schemas.microsoft.com/office/powerpoint/2010/main" val="947718083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altLang="en-US" sz="5400" b="1">
                <a:latin typeface="Comic Sans MS" panose="030F0702030302020204" pitchFamily="66" charset="0"/>
              </a:rPr>
              <a:t>Antibiotic Use</a:t>
            </a:r>
          </a:p>
        </p:txBody>
      </p:sp>
      <p:sp>
        <p:nvSpPr>
          <p:cNvPr id="50179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1981200" y="1752600"/>
            <a:ext cx="8382000" cy="4635500"/>
          </a:xfrm>
        </p:spPr>
        <p:txBody>
          <a:bodyPr>
            <a:normAutofit fontScale="92500" lnSpcReduction="10000"/>
          </a:bodyPr>
          <a:lstStyle/>
          <a:p>
            <a:pPr eaLnBrk="1" hangingPunct="1"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Antibiotics are for treatment of bacteria – </a:t>
            </a:r>
            <a:r>
              <a:rPr lang="en-US" altLang="en-US" sz="3600" b="1" u="sng" dirty="0">
                <a:latin typeface="Comic Sans MS" panose="030F0702030302020204" pitchFamily="66" charset="0"/>
              </a:rPr>
              <a:t>not</a:t>
            </a:r>
            <a:r>
              <a:rPr lang="en-US" altLang="en-US" sz="3600" b="1" dirty="0">
                <a:latin typeface="Comic Sans MS" panose="030F0702030302020204" pitchFamily="66" charset="0"/>
              </a:rPr>
              <a:t> viruses.</a:t>
            </a:r>
          </a:p>
          <a:p>
            <a:pPr eaLnBrk="1" hangingPunct="1"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Always take the antibiotic </a:t>
            </a:r>
            <a:r>
              <a:rPr lang="en-US" altLang="en-US" sz="3600" b="1" u="sng" dirty="0">
                <a:latin typeface="Comic Sans MS" panose="030F0702030302020204" pitchFamily="66" charset="0"/>
              </a:rPr>
              <a:t>exactly </a:t>
            </a:r>
            <a:r>
              <a:rPr lang="en-US" altLang="en-US" sz="3600" b="1" dirty="0">
                <a:latin typeface="Comic Sans MS" panose="030F0702030302020204" pitchFamily="66" charset="0"/>
              </a:rPr>
              <a:t>as prescribed.</a:t>
            </a:r>
          </a:p>
          <a:p>
            <a:pPr eaLnBrk="1" hangingPunct="1"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Do </a:t>
            </a:r>
            <a:r>
              <a:rPr lang="en-US" altLang="en-US" sz="3600" b="1" u="sng" dirty="0">
                <a:latin typeface="Comic Sans MS" panose="030F0702030302020204" pitchFamily="66" charset="0"/>
              </a:rPr>
              <a:t>not</a:t>
            </a:r>
            <a:r>
              <a:rPr lang="en-US" altLang="en-US" sz="3600" b="1" dirty="0">
                <a:latin typeface="Comic Sans MS" panose="030F0702030302020204" pitchFamily="66" charset="0"/>
              </a:rPr>
              <a:t> save antibiotics for “next time”.</a:t>
            </a:r>
          </a:p>
          <a:p>
            <a:pPr eaLnBrk="1" hangingPunct="1"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Do </a:t>
            </a:r>
            <a:r>
              <a:rPr lang="en-US" altLang="en-US" sz="3600" b="1" u="sng" dirty="0">
                <a:latin typeface="Comic Sans MS" panose="030F0702030302020204" pitchFamily="66" charset="0"/>
              </a:rPr>
              <a:t>not</a:t>
            </a:r>
            <a:r>
              <a:rPr lang="en-US" altLang="en-US" sz="3600" b="1" dirty="0">
                <a:latin typeface="Comic Sans MS" panose="030F0702030302020204" pitchFamily="66" charset="0"/>
              </a:rPr>
              <a:t> share antibiotics with others.</a:t>
            </a:r>
          </a:p>
        </p:txBody>
      </p:sp>
      <p:pic>
        <p:nvPicPr>
          <p:cNvPr id="36868" name="Picture 4" descr="antibiotics"/>
          <p:cNvPicPr>
            <a:picLocks noGrp="1" noChangeAspect="1" noChangeArrowheads="1"/>
          </p:cNvPicPr>
          <p:nvPr>
            <p:ph sz="quarter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52400" y="1257300"/>
            <a:ext cx="1981200" cy="14478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36869" name="Picture 6" descr="capsule"/>
          <p:cNvPicPr>
            <a:picLocks noGrp="1" noChangeAspect="1" noChangeArrowheads="1"/>
          </p:cNvPicPr>
          <p:nvPr>
            <p:ph sz="quarter" idx="3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8991600" y="381000"/>
            <a:ext cx="1371600" cy="14478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7635284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Rectangle 2"/>
          <p:cNvSpPr>
            <a:spLocks noGrp="1" noChangeArrowheads="1"/>
          </p:cNvSpPr>
          <p:nvPr>
            <p:ph type="title"/>
          </p:nvPr>
        </p:nvSpPr>
        <p:spPr>
          <a:xfrm>
            <a:off x="1981200" y="0"/>
            <a:ext cx="8229600" cy="1371600"/>
          </a:xfrm>
        </p:spPr>
        <p:txBody>
          <a:bodyPr/>
          <a:lstStyle/>
          <a:p>
            <a:pPr eaLnBrk="1" hangingPunct="1">
              <a:defRPr/>
            </a:pPr>
            <a:r>
              <a:rPr lang="en-US" altLang="en-US" sz="4800" b="1">
                <a:latin typeface="Comic Sans MS" panose="030F0702030302020204" pitchFamily="66" charset="0"/>
              </a:rPr>
              <a:t>Employee Health</a:t>
            </a:r>
          </a:p>
        </p:txBody>
      </p:sp>
      <p:sp>
        <p:nvSpPr>
          <p:cNvPr id="5632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981200" y="1054100"/>
            <a:ext cx="8229600" cy="5245100"/>
          </a:xfrm>
        </p:spPr>
        <p:txBody>
          <a:bodyPr>
            <a:normAutofit fontScale="92500" lnSpcReduction="10000"/>
          </a:bodyPr>
          <a:lstStyle/>
          <a:p>
            <a:pPr eaLnBrk="1" hangingPunct="1"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Practice good personal hygiene.</a:t>
            </a:r>
          </a:p>
          <a:p>
            <a:pPr eaLnBrk="1" hangingPunct="1"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Be sure you are up-to-date on all of your immunizations.</a:t>
            </a:r>
          </a:p>
          <a:p>
            <a:pPr eaLnBrk="1" hangingPunct="1"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Seriously consider taking the influenza vaccine annually.</a:t>
            </a:r>
          </a:p>
          <a:p>
            <a:pPr eaLnBrk="1" hangingPunct="1"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Do </a:t>
            </a:r>
            <a:r>
              <a:rPr lang="en-US" altLang="en-US" sz="3600" b="1" u="sng" dirty="0">
                <a:latin typeface="Comic Sans MS" panose="030F0702030302020204" pitchFamily="66" charset="0"/>
              </a:rPr>
              <a:t>not</a:t>
            </a:r>
            <a:r>
              <a:rPr lang="en-US" altLang="en-US" sz="3600" b="1" dirty="0">
                <a:latin typeface="Comic Sans MS" panose="030F0702030302020204" pitchFamily="66" charset="0"/>
              </a:rPr>
              <a:t> come to work when you are sick.</a:t>
            </a:r>
          </a:p>
          <a:p>
            <a:pPr eaLnBrk="1" hangingPunct="1">
              <a:defRPr/>
            </a:pPr>
            <a:r>
              <a:rPr lang="en-US" altLang="en-US" sz="3600" b="1" dirty="0">
                <a:latin typeface="Comic Sans MS" panose="030F0702030302020204" pitchFamily="66" charset="0"/>
              </a:rPr>
              <a:t>Practice good handwashing!</a:t>
            </a:r>
          </a:p>
          <a:p>
            <a:pPr eaLnBrk="1" hangingPunct="1">
              <a:defRPr/>
            </a:pPr>
            <a:endParaRPr lang="en-US" altLang="en-US" dirty="0" smtClean="0"/>
          </a:p>
        </p:txBody>
      </p:sp>
    </p:spTree>
    <p:extLst>
      <p:ext uri="{BB962C8B-B14F-4D97-AF65-F5344CB8AC3E}">
        <p14:creationId xmlns:p14="http://schemas.microsoft.com/office/powerpoint/2010/main" val="766071238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503100" y="114300"/>
            <a:ext cx="6688900" cy="5778499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4801" y="0"/>
            <a:ext cx="4589380" cy="56325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2849298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578" name="5F2A03DF-435A-4B49-B6DB-F7E97D835591" descr="5F2A03DF-435A-4B49-B6DB-F7E97D83559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50592" y="0"/>
            <a:ext cx="7135749" cy="63926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103130155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740400" y="0"/>
            <a:ext cx="6045375" cy="5993971"/>
          </a:xfrm>
          <a:prstGeom prst="rect">
            <a:avLst/>
          </a:prstGeom>
        </p:spPr>
      </p:pic>
      <p:pic>
        <p:nvPicPr>
          <p:cNvPr id="5" name="Picture 4" descr="MSS: Bring us your burning science questions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5000" y="355600"/>
            <a:ext cx="4394200" cy="4394200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977900" y="4749800"/>
            <a:ext cx="353144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 smtClean="0"/>
              <a:t>QUESTIONS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3494346804"/>
      </p:ext>
    </p:extLst>
  </p:cSld>
  <p:clrMapOvr>
    <a:masterClrMapping/>
  </p:clrMapOvr>
</p:sld>
</file>

<file path=ppt/theme/theme1.xml><?xml version="1.0" encoding="utf-8"?>
<a:theme xmlns:a="http://schemas.openxmlformats.org/drawingml/2006/main" name="Gallery">
  <a:themeElements>
    <a:clrScheme name="Gallery">
      <a:dk1>
        <a:sysClr val="windowText" lastClr="000000"/>
      </a:dk1>
      <a:lt1>
        <a:sysClr val="window" lastClr="FFFFFF"/>
      </a:lt1>
      <a:dk2>
        <a:srgbClr val="454545"/>
      </a:dk2>
      <a:lt2>
        <a:srgbClr val="DFDBD5"/>
      </a:lt2>
      <a:accent1>
        <a:srgbClr val="B71E42"/>
      </a:accent1>
      <a:accent2>
        <a:srgbClr val="DE478E"/>
      </a:accent2>
      <a:accent3>
        <a:srgbClr val="BC72F0"/>
      </a:accent3>
      <a:accent4>
        <a:srgbClr val="795FAF"/>
      </a:accent4>
      <a:accent5>
        <a:srgbClr val="586EA6"/>
      </a:accent5>
      <a:accent6>
        <a:srgbClr val="6892A0"/>
      </a:accent6>
      <a:hlink>
        <a:srgbClr val="FA2B5C"/>
      </a:hlink>
      <a:folHlink>
        <a:srgbClr val="BC658E"/>
      </a:folHlink>
    </a:clrScheme>
    <a:fontScheme name="Gallery">
      <a:majorFont>
        <a:latin typeface="Gill Sans MT" panose="020B0502020104020203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Gill Sans MT" panose="020B0502020104020203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Gallery">
      <a:fillStyleLst>
        <a:solidFill>
          <a:schemeClr val="phClr"/>
        </a:solidFill>
        <a:gradFill rotWithShape="1">
          <a:gsLst>
            <a:gs pos="0">
              <a:schemeClr val="phClr">
                <a:tint val="54000"/>
                <a:alpha val="100000"/>
                <a:satMod val="105000"/>
                <a:lumMod val="110000"/>
              </a:schemeClr>
            </a:gs>
            <a:gs pos="100000">
              <a:schemeClr val="phClr">
                <a:tint val="78000"/>
                <a:alpha val="92000"/>
                <a:satMod val="109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satMod val="110000"/>
                <a:lumMod val="104000"/>
              </a:schemeClr>
            </a:gs>
            <a:gs pos="69000">
              <a:schemeClr val="phClr">
                <a:shade val="88000"/>
                <a:satMod val="130000"/>
                <a:lumMod val="92000"/>
              </a:schemeClr>
            </a:gs>
            <a:gs pos="100000">
              <a:schemeClr val="phClr">
                <a:shade val="78000"/>
                <a:satMod val="130000"/>
                <a:lumMod val="92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222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0800" dist="50800" dir="5400000" sx="96000" sy="96000" rotWithShape="0">
              <a:srgbClr val="000000">
                <a:alpha val="48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1080000"/>
            </a:lightRig>
          </a:scene3d>
          <a:sp3d>
            <a:bevelT w="38100" h="12700" prst="softRound"/>
          </a:sp3d>
        </a:effectStyle>
      </a:effectStyleLst>
      <a:bgFillStyleLst>
        <a:solidFill>
          <a:schemeClr val="phClr"/>
        </a:solidFill>
        <a:solidFill>
          <a:schemeClr val="phClr"/>
        </a:solidFill>
        <a:gradFill rotWithShape="1">
          <a:gsLst>
            <a:gs pos="0">
              <a:schemeClr val="phClr">
                <a:tint val="94000"/>
                <a:satMod val="80000"/>
                <a:lumMod val="106000"/>
              </a:schemeClr>
            </a:gs>
            <a:gs pos="100000">
              <a:schemeClr val="phClr">
                <a:shade val="8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Gallery" id="{BBFCD31E-59A1-489D-B089-A3EAD7CAE12E}" vid="{F5E91637-A7B6-4E27-B710-77DA7014EE1E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TM10001114[[fn=Gallery]]</Template>
  <TotalTime>207</TotalTime>
  <Words>568</Words>
  <Application>Microsoft Office PowerPoint</Application>
  <PresentationFormat>Widescreen</PresentationFormat>
  <Paragraphs>159</Paragraphs>
  <Slides>37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37</vt:i4>
      </vt:variant>
    </vt:vector>
  </HeadingPairs>
  <TitlesOfParts>
    <vt:vector size="44" baseType="lpstr">
      <vt:lpstr>Arial</vt:lpstr>
      <vt:lpstr>Calibri</vt:lpstr>
      <vt:lpstr>Century Gothic</vt:lpstr>
      <vt:lpstr>Comic Sans MS</vt:lpstr>
      <vt:lpstr>Gill Sans MT</vt:lpstr>
      <vt:lpstr>Wingdings</vt:lpstr>
      <vt:lpstr>Gallery</vt:lpstr>
      <vt:lpstr>  </vt:lpstr>
      <vt:lpstr>PowerPoint Presentation</vt:lpstr>
      <vt:lpstr>PowerPoint Presentation</vt:lpstr>
      <vt:lpstr>PowerPoint Presentation</vt:lpstr>
      <vt:lpstr>WHAT IS BACTERIA?</vt:lpstr>
      <vt:lpstr>WHERE IS BACTERIA FOUND?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Routes of Transmission</vt:lpstr>
      <vt:lpstr>PowerPoint Presentation</vt:lpstr>
      <vt:lpstr>Handwashing (Hand Hygiene)</vt:lpstr>
      <vt:lpstr>Hand Hygiene Guidelines</vt:lpstr>
      <vt:lpstr>PowerPoint Presentation</vt:lpstr>
      <vt:lpstr>Hand Hygiene</vt:lpstr>
      <vt:lpstr>Hand Hygiene</vt:lpstr>
      <vt:lpstr>Handwashing Procedure</vt:lpstr>
      <vt:lpstr>Handwashing …..</vt:lpstr>
      <vt:lpstr>Standard Precautions</vt:lpstr>
      <vt:lpstr>Do not:</vt:lpstr>
      <vt:lpstr>Do:</vt:lpstr>
      <vt:lpstr>Do:</vt:lpstr>
      <vt:lpstr>PowerPoint Presentation</vt:lpstr>
      <vt:lpstr>Respiratory Hygiene</vt:lpstr>
      <vt:lpstr>Respiratory Hygiene</vt:lpstr>
      <vt:lpstr>PowerPoint Presentation</vt:lpstr>
      <vt:lpstr>Antibiotic Use</vt:lpstr>
      <vt:lpstr>Employee Health</vt:lpstr>
      <vt:lpstr>PowerPoint Presentation</vt:lpstr>
      <vt:lpstr>PowerPoint Presentation</vt:lpstr>
      <vt:lpstr>PowerPoint Presentation</vt:lpstr>
    </vt:vector>
  </TitlesOfParts>
  <Company>ALSDE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  </dc:title>
  <dc:creator>Ventress Jennifer</dc:creator>
  <cp:lastModifiedBy>Ventress Jennifer</cp:lastModifiedBy>
  <cp:revision>13</cp:revision>
  <dcterms:created xsi:type="dcterms:W3CDTF">2019-07-30T14:56:43Z</dcterms:created>
  <dcterms:modified xsi:type="dcterms:W3CDTF">2019-07-30T21:30:57Z</dcterms:modified>
</cp:coreProperties>
</file>