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36" r:id="rId1"/>
    <p:sldMasterId id="2147483997" r:id="rId2"/>
    <p:sldMasterId id="2147484009" r:id="rId3"/>
    <p:sldMasterId id="2147484027" r:id="rId4"/>
  </p:sldMasterIdLst>
  <p:notesMasterIdLst>
    <p:notesMasterId r:id="rId19"/>
  </p:notesMasterIdLst>
  <p:handoutMasterIdLst>
    <p:handoutMasterId r:id="rId20"/>
  </p:handoutMasterIdLst>
  <p:sldIdLst>
    <p:sldId id="476" r:id="rId5"/>
    <p:sldId id="469" r:id="rId6"/>
    <p:sldId id="448" r:id="rId7"/>
    <p:sldId id="470" r:id="rId8"/>
    <p:sldId id="450" r:id="rId9"/>
    <p:sldId id="451" r:id="rId10"/>
    <p:sldId id="467" r:id="rId11"/>
    <p:sldId id="422" r:id="rId12"/>
    <p:sldId id="461" r:id="rId13"/>
    <p:sldId id="456" r:id="rId14"/>
    <p:sldId id="468" r:id="rId15"/>
    <p:sldId id="466" r:id="rId16"/>
    <p:sldId id="474" r:id="rId17"/>
    <p:sldId id="478" r:id="rId18"/>
  </p:sldIdLst>
  <p:sldSz cx="9144000" cy="6858000" type="screen4x3"/>
  <p:notesSz cx="6858000" cy="90678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56">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celia" initials="C" lastIdx="1" clrIdx="0"/>
  <p:cmAuthor id="1" name="Hedy Chang" initials="HC"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94BF3"/>
    <a:srgbClr val="72D06E"/>
    <a:srgbClr val="52D056"/>
    <a:srgbClr val="4ABC4B"/>
    <a:srgbClr val="3D9A3C"/>
    <a:srgbClr val="2084F3"/>
    <a:srgbClr val="B18DF5"/>
    <a:srgbClr val="BDA5F5"/>
    <a:srgbClr val="4D3E3E"/>
    <a:srgbClr val="E8C03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4" autoAdjust="0"/>
    <p:restoredTop sz="99821" autoAdjust="0"/>
  </p:normalViewPr>
  <p:slideViewPr>
    <p:cSldViewPr snapToGrid="0" snapToObjects="1">
      <p:cViewPr>
        <p:scale>
          <a:sx n="65" d="100"/>
          <a:sy n="65" d="100"/>
        </p:scale>
        <p:origin x="-1800" y="-6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60" d="100"/>
          <a:sy n="60" d="100"/>
        </p:scale>
        <p:origin x="-2652" y="138"/>
      </p:cViewPr>
      <p:guideLst>
        <p:guide orient="horz" pos="2856"/>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3"/>
  <c:chart>
    <c:autoTitleDeleted val="1"/>
    <c:plotArea>
      <c:layout/>
      <c:barChart>
        <c:barDir val="bar"/>
        <c:grouping val="stacked"/>
        <c:ser>
          <c:idx val="0"/>
          <c:order val="0"/>
          <c:tx>
            <c:strRef>
              <c:f>Sheet1!$B$1</c:f>
              <c:strCache>
                <c:ptCount val="1"/>
                <c:pt idx="0">
                  <c:v>Series 1</c:v>
                </c:pt>
              </c:strCache>
            </c:strRef>
          </c:tx>
          <c:dPt>
            <c:idx val="0"/>
            <c:spPr>
              <a:solidFill>
                <a:schemeClr val="accent2">
                  <a:lumMod val="75000"/>
                </a:schemeClr>
              </a:solidFill>
            </c:spPr>
          </c:dPt>
          <c:dPt>
            <c:idx val="1"/>
            <c:spPr>
              <a:solidFill>
                <a:srgbClr val="347F31"/>
              </a:solidFill>
            </c:spPr>
          </c:dPt>
          <c:dPt>
            <c:idx val="2"/>
            <c:spPr>
              <a:solidFill>
                <a:schemeClr val="bg2">
                  <a:lumMod val="50000"/>
                </a:schemeClr>
              </a:solidFill>
            </c:spPr>
          </c:dPt>
          <c:cat>
            <c:strRef>
              <c:f>Sheet1!$A$2:$A$4</c:f>
              <c:strCache>
                <c:ptCount val="3"/>
                <c:pt idx="0">
                  <c:v>Category 1</c:v>
                </c:pt>
                <c:pt idx="1">
                  <c:v>Category 2</c:v>
                </c:pt>
                <c:pt idx="2">
                  <c:v>Category 3</c:v>
                </c:pt>
              </c:strCache>
            </c:strRef>
          </c:cat>
          <c:val>
            <c:numRef>
              <c:f>Sheet1!$B$2:$B$4</c:f>
              <c:numCache>
                <c:formatCode>General</c:formatCode>
                <c:ptCount val="3"/>
                <c:pt idx="0">
                  <c:v>4</c:v>
                </c:pt>
                <c:pt idx="1">
                  <c:v>3</c:v>
                </c:pt>
                <c:pt idx="2">
                  <c:v>2</c:v>
                </c:pt>
              </c:numCache>
            </c:numRef>
          </c:val>
        </c:ser>
        <c:gapWidth val="75"/>
        <c:overlap val="100"/>
        <c:axId val="80433152"/>
        <c:axId val="80434688"/>
      </c:barChart>
      <c:catAx>
        <c:axId val="80433152"/>
        <c:scaling>
          <c:orientation val="minMax"/>
        </c:scaling>
        <c:delete val="1"/>
        <c:axPos val="l"/>
        <c:numFmt formatCode="General" sourceLinked="0"/>
        <c:tickLblPos val="none"/>
        <c:crossAx val="80434688"/>
        <c:crosses val="autoZero"/>
        <c:auto val="1"/>
        <c:lblAlgn val="ctr"/>
        <c:lblOffset val="100"/>
      </c:catAx>
      <c:valAx>
        <c:axId val="80434688"/>
        <c:scaling>
          <c:orientation val="minMax"/>
          <c:max val="4"/>
        </c:scaling>
        <c:delete val="1"/>
        <c:axPos val="b"/>
        <c:majorGridlines/>
        <c:numFmt formatCode="General" sourceLinked="1"/>
        <c:tickLblPos val="none"/>
        <c:crossAx val="80433152"/>
        <c:crosses val="autoZero"/>
        <c:crossBetween val="between"/>
        <c:majorUnit val="1"/>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Sheet1!$J$16</c:f>
              <c:strCache>
                <c:ptCount val="1"/>
                <c:pt idx="0">
                  <c:v>&lt; 2 Days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in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Sheet1!$I$17:$I$21</c:f>
              <c:strCache>
                <c:ptCount val="5"/>
                <c:pt idx="0">
                  <c:v>Prekindergarten</c:v>
                </c:pt>
                <c:pt idx="1">
                  <c:v>Grades K-5</c:v>
                </c:pt>
                <c:pt idx="2">
                  <c:v>Grades 6-8</c:v>
                </c:pt>
                <c:pt idx="3">
                  <c:v>Grades 9-12</c:v>
                </c:pt>
                <c:pt idx="4">
                  <c:v>All Grades</c:v>
                </c:pt>
              </c:strCache>
            </c:strRef>
          </c:cat>
          <c:val>
            <c:numRef>
              <c:f>Sheet1!$J$17:$J$21</c:f>
              <c:numCache>
                <c:formatCode>0%</c:formatCode>
                <c:ptCount val="5"/>
                <c:pt idx="0">
                  <c:v>0.15000000000000024</c:v>
                </c:pt>
                <c:pt idx="1">
                  <c:v>0.11000000000000007</c:v>
                </c:pt>
                <c:pt idx="2">
                  <c:v>9.0000000000000066E-2</c:v>
                </c:pt>
                <c:pt idx="3">
                  <c:v>0.13</c:v>
                </c:pt>
                <c:pt idx="4">
                  <c:v>0.13</c:v>
                </c:pt>
              </c:numCache>
            </c:numRef>
          </c:val>
        </c:ser>
        <c:ser>
          <c:idx val="1"/>
          <c:order val="1"/>
          <c:tx>
            <c:strRef>
              <c:f>Sheet1!$K$16</c:f>
              <c:strCache>
                <c:ptCount val="1"/>
                <c:pt idx="0">
                  <c:v>2 to 4 Days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in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Sheet1!$I$17:$I$21</c:f>
              <c:strCache>
                <c:ptCount val="5"/>
                <c:pt idx="0">
                  <c:v>Prekindergarten</c:v>
                </c:pt>
                <c:pt idx="1">
                  <c:v>Grades K-5</c:v>
                </c:pt>
                <c:pt idx="2">
                  <c:v>Grades 6-8</c:v>
                </c:pt>
                <c:pt idx="3">
                  <c:v>Grades 9-12</c:v>
                </c:pt>
                <c:pt idx="4">
                  <c:v>All Grades</c:v>
                </c:pt>
              </c:strCache>
            </c:strRef>
          </c:cat>
          <c:val>
            <c:numRef>
              <c:f>Sheet1!$K$17:$K$21</c:f>
              <c:numCache>
                <c:formatCode>0%</c:formatCode>
                <c:ptCount val="5"/>
                <c:pt idx="0">
                  <c:v>0.51</c:v>
                </c:pt>
                <c:pt idx="1">
                  <c:v>0.45</c:v>
                </c:pt>
                <c:pt idx="2">
                  <c:v>0.43000000000000038</c:v>
                </c:pt>
                <c:pt idx="3">
                  <c:v>0.60000000000000164</c:v>
                </c:pt>
                <c:pt idx="4">
                  <c:v>0.5</c:v>
                </c:pt>
              </c:numCache>
            </c:numRef>
          </c:val>
        </c:ser>
        <c:ser>
          <c:idx val="2"/>
          <c:order val="2"/>
          <c:tx>
            <c:strRef>
              <c:f>Sheet1!$L$16</c:f>
              <c:strCache>
                <c:ptCount val="1"/>
                <c:pt idx="0">
                  <c:v>&gt; 4 Days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in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Sheet1!$I$17:$I$21</c:f>
              <c:strCache>
                <c:ptCount val="5"/>
                <c:pt idx="0">
                  <c:v>Prekindergarten</c:v>
                </c:pt>
                <c:pt idx="1">
                  <c:v>Grades K-5</c:v>
                </c:pt>
                <c:pt idx="2">
                  <c:v>Grades 6-8</c:v>
                </c:pt>
                <c:pt idx="3">
                  <c:v>Grades 9-12</c:v>
                </c:pt>
                <c:pt idx="4">
                  <c:v>All Grades</c:v>
                </c:pt>
              </c:strCache>
            </c:strRef>
          </c:cat>
          <c:val>
            <c:numRef>
              <c:f>Sheet1!$L$17:$L$21</c:f>
              <c:numCache>
                <c:formatCode>0%</c:formatCode>
                <c:ptCount val="5"/>
                <c:pt idx="0">
                  <c:v>0.78</c:v>
                </c:pt>
                <c:pt idx="1">
                  <c:v>0.76000000000000278</c:v>
                </c:pt>
                <c:pt idx="2">
                  <c:v>0.78</c:v>
                </c:pt>
                <c:pt idx="3">
                  <c:v>0.93</c:v>
                </c:pt>
                <c:pt idx="4">
                  <c:v>0.88000000000000067</c:v>
                </c:pt>
              </c:numCache>
            </c:numRef>
          </c:val>
        </c:ser>
        <c:dLbls>
          <c:showVal val="1"/>
        </c:dLbls>
        <c:gapWidth val="100"/>
        <c:overlap val="-24"/>
        <c:axId val="81230848"/>
        <c:axId val="80233216"/>
      </c:barChart>
      <c:catAx>
        <c:axId val="81230848"/>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0233216"/>
        <c:crosses val="autoZero"/>
        <c:auto val="1"/>
        <c:lblAlgn val="ctr"/>
        <c:lblOffset val="100"/>
      </c:catAx>
      <c:valAx>
        <c:axId val="8023321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8123084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43315-DBF6-6543-9975-548E129EF1A9}"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F61D2AD9-A1C0-5A42-8D39-890A7EE82692}">
      <dgm:prSet phldrT="[Text]"/>
      <dgm:spPr>
        <a:solidFill>
          <a:srgbClr val="4D3E3E"/>
        </a:solidFill>
      </dgm:spPr>
      <dgm:t>
        <a:bodyPr/>
        <a:lstStyle/>
        <a:p>
          <a:r>
            <a:rPr lang="en-US" dirty="0" smtClean="0">
              <a:solidFill>
                <a:srgbClr val="FFFFFF"/>
              </a:solidFill>
              <a:latin typeface="Franklin Gothic Medium"/>
              <a:cs typeface="Franklin Gothic Medium"/>
            </a:rPr>
            <a:t>Determine where to begin</a:t>
          </a:r>
          <a:r>
            <a:rPr lang="en-US" dirty="0" smtClean="0">
              <a:solidFill>
                <a:srgbClr val="FFFFFF"/>
              </a:solidFill>
              <a:latin typeface="Franklin Gothic Book"/>
              <a:cs typeface="Franklin Gothic Book"/>
            </a:rPr>
            <a:t> </a:t>
          </a:r>
          <a:r>
            <a:rPr lang="en-US" dirty="0" smtClean="0">
              <a:solidFill>
                <a:schemeClr val="bg2">
                  <a:lumMod val="90000"/>
                </a:schemeClr>
              </a:solidFill>
              <a:latin typeface="Franklin Gothic Book"/>
              <a:cs typeface="Franklin Gothic Book"/>
            </a:rPr>
            <a:t>PEOPLE using a data-driven approach</a:t>
          </a:r>
          <a:endParaRPr lang="en-US" dirty="0">
            <a:solidFill>
              <a:schemeClr val="bg2">
                <a:lumMod val="90000"/>
              </a:schemeClr>
            </a:solidFill>
            <a:latin typeface="Franklin Gothic Book"/>
            <a:cs typeface="Franklin Gothic Book"/>
          </a:endParaRPr>
        </a:p>
      </dgm:t>
    </dgm:pt>
    <dgm:pt modelId="{4343FCB4-F189-9343-9544-6706C8C112CB}" type="parTrans" cxnId="{768A8C2E-9282-5848-86F3-0D0390D63296}">
      <dgm:prSet/>
      <dgm:spPr/>
      <dgm:t>
        <a:bodyPr/>
        <a:lstStyle/>
        <a:p>
          <a:endParaRPr lang="en-US">
            <a:latin typeface="Franklin Gothic Book"/>
            <a:cs typeface="Franklin Gothic Book"/>
          </a:endParaRPr>
        </a:p>
      </dgm:t>
    </dgm:pt>
    <dgm:pt modelId="{AA1F8709-8675-FE40-B5EA-68DCACDA3E4A}" type="sibTrans" cxnId="{768A8C2E-9282-5848-86F3-0D0390D63296}">
      <dgm:prSet/>
      <dgm:spPr>
        <a:solidFill>
          <a:schemeClr val="accent1">
            <a:lumMod val="60000"/>
            <a:lumOff val="40000"/>
          </a:schemeClr>
        </a:solidFill>
      </dgm:spPr>
      <dgm:t>
        <a:bodyPr/>
        <a:lstStyle/>
        <a:p>
          <a:endParaRPr lang="en-US">
            <a:latin typeface="Franklin Gothic Book"/>
            <a:cs typeface="Franklin Gothic Book"/>
          </a:endParaRPr>
        </a:p>
      </dgm:t>
    </dgm:pt>
    <dgm:pt modelId="{10241AE1-11D9-114B-BB44-00CADB0379F9}">
      <dgm:prSet phldrT="[Text]"/>
      <dgm:spPr>
        <a:solidFill>
          <a:srgbClr val="4D3E3E"/>
        </a:solidFill>
      </dgm:spPr>
      <dgm:t>
        <a:bodyPr/>
        <a:lstStyle/>
        <a:p>
          <a:r>
            <a:rPr lang="en-US" dirty="0" smtClean="0">
              <a:solidFill>
                <a:srgbClr val="FFFFFF"/>
              </a:solidFill>
              <a:latin typeface="Franklin Gothic Medium"/>
              <a:cs typeface="Franklin Gothic Medium"/>
            </a:rPr>
            <a:t>Establish a team </a:t>
          </a:r>
          <a:r>
            <a:rPr lang="en-US" dirty="0" smtClean="0">
              <a:solidFill>
                <a:srgbClr val="BFE2F2"/>
              </a:solidFill>
              <a:latin typeface="Franklin Gothic Book"/>
              <a:cs typeface="Franklin Gothic Book"/>
            </a:rPr>
            <a:t>to implement PEOPLE </a:t>
          </a:r>
          <a:endParaRPr lang="en-US" dirty="0">
            <a:solidFill>
              <a:srgbClr val="BFE2F2"/>
            </a:solidFill>
            <a:latin typeface="Franklin Gothic Book"/>
            <a:cs typeface="Franklin Gothic Book"/>
          </a:endParaRPr>
        </a:p>
      </dgm:t>
    </dgm:pt>
    <dgm:pt modelId="{F2701D87-04F4-9348-9ABF-0DBA584C18B8}" type="parTrans" cxnId="{3E9A8021-CAC6-AE43-AD4C-125C454AACA1}">
      <dgm:prSet/>
      <dgm:spPr/>
      <dgm:t>
        <a:bodyPr/>
        <a:lstStyle/>
        <a:p>
          <a:endParaRPr lang="en-US">
            <a:latin typeface="Franklin Gothic Book"/>
            <a:cs typeface="Franklin Gothic Book"/>
          </a:endParaRPr>
        </a:p>
      </dgm:t>
    </dgm:pt>
    <dgm:pt modelId="{125AE7B4-8B84-6948-B90B-D23AE1040F9F}" type="sibTrans" cxnId="{3E9A8021-CAC6-AE43-AD4C-125C454AACA1}">
      <dgm:prSet/>
      <dgm:spPr/>
      <dgm:t>
        <a:bodyPr/>
        <a:lstStyle/>
        <a:p>
          <a:endParaRPr lang="en-US">
            <a:latin typeface="Franklin Gothic Book"/>
            <a:cs typeface="Franklin Gothic Book"/>
          </a:endParaRPr>
        </a:p>
      </dgm:t>
    </dgm:pt>
    <dgm:pt modelId="{7EC4CDAE-D5F2-FC4A-940F-61A84E09BAD1}">
      <dgm:prSet phldrT="[Text]"/>
      <dgm:spPr>
        <a:solidFill>
          <a:srgbClr val="4D3E3E"/>
        </a:solidFill>
      </dgm:spPr>
      <dgm:t>
        <a:bodyPr/>
        <a:lstStyle/>
        <a:p>
          <a:r>
            <a:rPr lang="en-US" dirty="0" smtClean="0">
              <a:solidFill>
                <a:srgbClr val="FFFFFF"/>
              </a:solidFill>
              <a:latin typeface="Franklin Gothic Medium"/>
              <a:cs typeface="Franklin Gothic Medium"/>
            </a:rPr>
            <a:t>Examine which students </a:t>
          </a:r>
          <a:r>
            <a:rPr lang="en-US" dirty="0" smtClean="0">
              <a:solidFill>
                <a:srgbClr val="BFE2F2"/>
              </a:solidFill>
              <a:latin typeface="Franklin Gothic Book"/>
              <a:cs typeface="Franklin Gothic Book"/>
            </a:rPr>
            <a:t>need PEOPLE </a:t>
          </a:r>
          <a:endParaRPr lang="en-US" dirty="0">
            <a:solidFill>
              <a:srgbClr val="BFE2F2"/>
            </a:solidFill>
            <a:latin typeface="Franklin Gothic Book"/>
            <a:cs typeface="Franklin Gothic Book"/>
          </a:endParaRPr>
        </a:p>
      </dgm:t>
    </dgm:pt>
    <dgm:pt modelId="{B853CBFA-D15B-494A-84DF-505C428347D0}" type="parTrans" cxnId="{5B857E0C-0272-BB46-8B28-C18205D5D392}">
      <dgm:prSet/>
      <dgm:spPr/>
      <dgm:t>
        <a:bodyPr/>
        <a:lstStyle/>
        <a:p>
          <a:endParaRPr lang="en-US">
            <a:latin typeface="Franklin Gothic Book"/>
            <a:cs typeface="Franklin Gothic Book"/>
          </a:endParaRPr>
        </a:p>
      </dgm:t>
    </dgm:pt>
    <dgm:pt modelId="{D1AC4890-43BF-4347-9C98-EC4BD273FD33}" type="sibTrans" cxnId="{5B857E0C-0272-BB46-8B28-C18205D5D392}">
      <dgm:prSet/>
      <dgm:spPr/>
      <dgm:t>
        <a:bodyPr/>
        <a:lstStyle/>
        <a:p>
          <a:endParaRPr lang="en-US">
            <a:latin typeface="Franklin Gothic Book"/>
            <a:cs typeface="Franklin Gothic Book"/>
          </a:endParaRPr>
        </a:p>
      </dgm:t>
    </dgm:pt>
    <dgm:pt modelId="{D2F15233-911D-3647-BFD4-359452F2ADE7}">
      <dgm:prSet phldrT="[Text]"/>
      <dgm:spPr>
        <a:solidFill>
          <a:srgbClr val="4D3E3E"/>
        </a:solidFill>
      </dgm:spPr>
      <dgm:t>
        <a:bodyPr/>
        <a:lstStyle/>
        <a:p>
          <a:r>
            <a:rPr lang="en-US" dirty="0" smtClean="0">
              <a:solidFill>
                <a:srgbClr val="FFFFFF"/>
              </a:solidFill>
              <a:latin typeface="Franklin Gothic Medium"/>
              <a:cs typeface="Franklin Gothic Medium"/>
            </a:rPr>
            <a:t>Connect</a:t>
          </a:r>
          <a:r>
            <a:rPr lang="en-US" dirty="0" smtClean="0">
              <a:solidFill>
                <a:srgbClr val="BFE2F2"/>
              </a:solidFill>
              <a:latin typeface="Franklin Gothic Book"/>
              <a:cs typeface="Franklin Gothic Book"/>
            </a:rPr>
            <a:t> students and families to </a:t>
          </a:r>
          <a:r>
            <a:rPr lang="en-US" dirty="0" smtClean="0">
              <a:solidFill>
                <a:srgbClr val="FFFFFF"/>
              </a:solidFill>
              <a:latin typeface="Franklin Gothic Medium"/>
              <a:cs typeface="Franklin Gothic Medium"/>
            </a:rPr>
            <a:t>positive supports</a:t>
          </a:r>
          <a:endParaRPr lang="en-US" dirty="0">
            <a:solidFill>
              <a:srgbClr val="FFFFFF"/>
            </a:solidFill>
            <a:latin typeface="Franklin Gothic Medium"/>
            <a:cs typeface="Franklin Gothic Medium"/>
          </a:endParaRPr>
        </a:p>
      </dgm:t>
    </dgm:pt>
    <dgm:pt modelId="{6CE1386C-E5A1-5F49-A942-B5EF13D76F48}" type="parTrans" cxnId="{F28478EE-0097-1546-A0E2-EA1B415108BD}">
      <dgm:prSet/>
      <dgm:spPr/>
      <dgm:t>
        <a:bodyPr/>
        <a:lstStyle/>
        <a:p>
          <a:endParaRPr lang="en-US">
            <a:latin typeface="Franklin Gothic Book"/>
            <a:cs typeface="Franklin Gothic Book"/>
          </a:endParaRPr>
        </a:p>
      </dgm:t>
    </dgm:pt>
    <dgm:pt modelId="{0CFCB64A-8DF2-CE4E-A7B8-6706876FF030}" type="sibTrans" cxnId="{F28478EE-0097-1546-A0E2-EA1B415108BD}">
      <dgm:prSet/>
      <dgm:spPr/>
      <dgm:t>
        <a:bodyPr/>
        <a:lstStyle/>
        <a:p>
          <a:endParaRPr lang="en-US">
            <a:latin typeface="Franklin Gothic Book"/>
            <a:cs typeface="Franklin Gothic Book"/>
          </a:endParaRPr>
        </a:p>
      </dgm:t>
    </dgm:pt>
    <dgm:pt modelId="{9A7EC73F-6AE6-734C-8F23-8B68EAE6D188}">
      <dgm:prSet phldrT="[Text]"/>
      <dgm:spPr>
        <a:solidFill>
          <a:srgbClr val="4D3E3E"/>
        </a:solidFill>
      </dgm:spPr>
      <dgm:t>
        <a:bodyPr/>
        <a:lstStyle/>
        <a:p>
          <a:r>
            <a:rPr lang="en-US" dirty="0" smtClean="0">
              <a:solidFill>
                <a:schemeClr val="bg1"/>
              </a:solidFill>
              <a:latin typeface="Franklin Gothic Medium"/>
              <a:cs typeface="Franklin Gothic Medium"/>
            </a:rPr>
            <a:t>Reflect</a:t>
          </a:r>
          <a:r>
            <a:rPr lang="en-US" dirty="0" smtClean="0">
              <a:solidFill>
                <a:schemeClr val="bg1"/>
              </a:solidFill>
              <a:latin typeface="Franklin Gothic Book"/>
              <a:cs typeface="Franklin Gothic Book"/>
            </a:rPr>
            <a:t> </a:t>
          </a:r>
          <a:r>
            <a:rPr lang="en-US" dirty="0" smtClean="0">
              <a:solidFill>
                <a:schemeClr val="accent5">
                  <a:lumMod val="60000"/>
                  <a:lumOff val="40000"/>
                </a:schemeClr>
              </a:solidFill>
              <a:latin typeface="Franklin Gothic Book"/>
              <a:cs typeface="Franklin Gothic Book"/>
            </a:rPr>
            <a:t> </a:t>
          </a:r>
          <a:r>
            <a:rPr lang="en-US" b="0" dirty="0" smtClean="0">
              <a:solidFill>
                <a:schemeClr val="bg1"/>
              </a:solidFill>
              <a:latin typeface="Franklin Gothic Book"/>
              <a:cs typeface="Franklin Gothic Book"/>
            </a:rPr>
            <a:t>and </a:t>
          </a:r>
          <a:r>
            <a:rPr lang="en-US" b="1" dirty="0" smtClean="0">
              <a:solidFill>
                <a:schemeClr val="bg1"/>
              </a:solidFill>
              <a:latin typeface="Franklin Gothic Book"/>
              <a:cs typeface="Franklin Gothic Book"/>
            </a:rPr>
            <a:t>celebrate </a:t>
          </a:r>
          <a:endParaRPr lang="en-US" dirty="0">
            <a:solidFill>
              <a:srgbClr val="BFE2F2"/>
            </a:solidFill>
            <a:latin typeface="Franklin Gothic Book"/>
            <a:cs typeface="Franklin Gothic Book"/>
          </a:endParaRPr>
        </a:p>
      </dgm:t>
    </dgm:pt>
    <dgm:pt modelId="{4C038051-07AB-3A43-BD1F-571BE5BCFC72}" type="parTrans" cxnId="{9EDD23A6-F8C8-8C45-803D-0AC02826D376}">
      <dgm:prSet/>
      <dgm:spPr/>
      <dgm:t>
        <a:bodyPr/>
        <a:lstStyle/>
        <a:p>
          <a:endParaRPr lang="en-US">
            <a:latin typeface="Franklin Gothic Book"/>
            <a:cs typeface="Franklin Gothic Book"/>
          </a:endParaRPr>
        </a:p>
      </dgm:t>
    </dgm:pt>
    <dgm:pt modelId="{6FFC5FB4-CD24-3E43-8FE5-6912AAAC6222}" type="sibTrans" cxnId="{9EDD23A6-F8C8-8C45-803D-0AC02826D376}">
      <dgm:prSet/>
      <dgm:spPr/>
      <dgm:t>
        <a:bodyPr/>
        <a:lstStyle/>
        <a:p>
          <a:endParaRPr lang="en-US">
            <a:latin typeface="Franklin Gothic Book"/>
            <a:cs typeface="Franklin Gothic Book"/>
          </a:endParaRPr>
        </a:p>
      </dgm:t>
    </dgm:pt>
    <dgm:pt modelId="{B0B12023-CAF8-0646-ADA9-1AF140190690}" type="pres">
      <dgm:prSet presAssocID="{CBE43315-DBF6-6543-9975-548E129EF1A9}" presName="Name0" presStyleCnt="0">
        <dgm:presLayoutVars>
          <dgm:dir/>
          <dgm:resizeHandles val="exact"/>
        </dgm:presLayoutVars>
      </dgm:prSet>
      <dgm:spPr/>
      <dgm:t>
        <a:bodyPr/>
        <a:lstStyle/>
        <a:p>
          <a:endParaRPr lang="en-US"/>
        </a:p>
      </dgm:t>
    </dgm:pt>
    <dgm:pt modelId="{A49C6AE6-6EB0-3A40-9C30-3BF2B4156DB1}" type="pres">
      <dgm:prSet presAssocID="{CBE43315-DBF6-6543-9975-548E129EF1A9}" presName="cycle" presStyleCnt="0"/>
      <dgm:spPr/>
    </dgm:pt>
    <dgm:pt modelId="{3F1CB6B6-7806-CD48-9B0E-589B8BBA6C7A}" type="pres">
      <dgm:prSet presAssocID="{F61D2AD9-A1C0-5A42-8D39-890A7EE82692}" presName="nodeFirstNode" presStyleLbl="node1" presStyleIdx="0" presStyleCnt="5" custScaleX="100304" custScaleY="133517">
        <dgm:presLayoutVars>
          <dgm:bulletEnabled val="1"/>
        </dgm:presLayoutVars>
      </dgm:prSet>
      <dgm:spPr/>
      <dgm:t>
        <a:bodyPr/>
        <a:lstStyle/>
        <a:p>
          <a:endParaRPr lang="en-US"/>
        </a:p>
      </dgm:t>
    </dgm:pt>
    <dgm:pt modelId="{5BBFC6EE-3EEB-E640-B5D8-4F71DA99030B}" type="pres">
      <dgm:prSet presAssocID="{AA1F8709-8675-FE40-B5EA-68DCACDA3E4A}" presName="sibTransFirstNode" presStyleLbl="bgShp" presStyleIdx="0" presStyleCnt="1"/>
      <dgm:spPr/>
      <dgm:t>
        <a:bodyPr/>
        <a:lstStyle/>
        <a:p>
          <a:endParaRPr lang="en-US"/>
        </a:p>
      </dgm:t>
    </dgm:pt>
    <dgm:pt modelId="{062D1345-15FF-094F-9DEE-79DCFA192E8D}" type="pres">
      <dgm:prSet presAssocID="{10241AE1-11D9-114B-BB44-00CADB0379F9}" presName="nodeFollowingNodes" presStyleLbl="node1" presStyleIdx="1" presStyleCnt="5" custRadScaleRad="107496" custRadScaleInc="8279">
        <dgm:presLayoutVars>
          <dgm:bulletEnabled val="1"/>
        </dgm:presLayoutVars>
      </dgm:prSet>
      <dgm:spPr/>
      <dgm:t>
        <a:bodyPr/>
        <a:lstStyle/>
        <a:p>
          <a:endParaRPr lang="en-US"/>
        </a:p>
      </dgm:t>
    </dgm:pt>
    <dgm:pt modelId="{B36128FB-69B9-F44E-A835-B1E935476B25}" type="pres">
      <dgm:prSet presAssocID="{7EC4CDAE-D5F2-FC4A-940F-61A84E09BAD1}" presName="nodeFollowingNodes" presStyleLbl="node1" presStyleIdx="2" presStyleCnt="5" custRadScaleRad="99595" custRadScaleInc="-7519">
        <dgm:presLayoutVars>
          <dgm:bulletEnabled val="1"/>
        </dgm:presLayoutVars>
      </dgm:prSet>
      <dgm:spPr/>
      <dgm:t>
        <a:bodyPr/>
        <a:lstStyle/>
        <a:p>
          <a:endParaRPr lang="en-US"/>
        </a:p>
      </dgm:t>
    </dgm:pt>
    <dgm:pt modelId="{02AF7A7E-8FFB-DA4C-BAB3-7DB522E588CC}" type="pres">
      <dgm:prSet presAssocID="{D2F15233-911D-3647-BFD4-359452F2ADE7}" presName="nodeFollowingNodes" presStyleLbl="node1" presStyleIdx="3" presStyleCnt="5" custRadScaleRad="103038" custRadScaleInc="11170">
        <dgm:presLayoutVars>
          <dgm:bulletEnabled val="1"/>
        </dgm:presLayoutVars>
      </dgm:prSet>
      <dgm:spPr/>
      <dgm:t>
        <a:bodyPr/>
        <a:lstStyle/>
        <a:p>
          <a:endParaRPr lang="en-US"/>
        </a:p>
      </dgm:t>
    </dgm:pt>
    <dgm:pt modelId="{1F22A37A-8F19-6F40-940C-7A51531C4C8C}" type="pres">
      <dgm:prSet presAssocID="{9A7EC73F-6AE6-734C-8F23-8B68EAE6D188}" presName="nodeFollowingNodes" presStyleLbl="node1" presStyleIdx="4" presStyleCnt="5" custRadScaleRad="108217" custRadScaleInc="-8426">
        <dgm:presLayoutVars>
          <dgm:bulletEnabled val="1"/>
        </dgm:presLayoutVars>
      </dgm:prSet>
      <dgm:spPr/>
      <dgm:t>
        <a:bodyPr/>
        <a:lstStyle/>
        <a:p>
          <a:endParaRPr lang="en-US"/>
        </a:p>
      </dgm:t>
    </dgm:pt>
  </dgm:ptLst>
  <dgm:cxnLst>
    <dgm:cxn modelId="{B765BCBB-1899-F244-AB4A-CE407899566F}" type="presOf" srcId="{F61D2AD9-A1C0-5A42-8D39-890A7EE82692}" destId="{3F1CB6B6-7806-CD48-9B0E-589B8BBA6C7A}" srcOrd="0" destOrd="0" presId="urn:microsoft.com/office/officeart/2005/8/layout/cycle3"/>
    <dgm:cxn modelId="{25AAF910-186B-C544-8D30-7AF1EAF7B3A4}" type="presOf" srcId="{AA1F8709-8675-FE40-B5EA-68DCACDA3E4A}" destId="{5BBFC6EE-3EEB-E640-B5D8-4F71DA99030B}" srcOrd="0" destOrd="0" presId="urn:microsoft.com/office/officeart/2005/8/layout/cycle3"/>
    <dgm:cxn modelId="{3E9A8021-CAC6-AE43-AD4C-125C454AACA1}" srcId="{CBE43315-DBF6-6543-9975-548E129EF1A9}" destId="{10241AE1-11D9-114B-BB44-00CADB0379F9}" srcOrd="1" destOrd="0" parTransId="{F2701D87-04F4-9348-9ABF-0DBA584C18B8}" sibTransId="{125AE7B4-8B84-6948-B90B-D23AE1040F9F}"/>
    <dgm:cxn modelId="{B8124D03-661B-8845-840E-AC2A734431C2}" type="presOf" srcId="{10241AE1-11D9-114B-BB44-00CADB0379F9}" destId="{062D1345-15FF-094F-9DEE-79DCFA192E8D}" srcOrd="0" destOrd="0" presId="urn:microsoft.com/office/officeart/2005/8/layout/cycle3"/>
    <dgm:cxn modelId="{E1B91939-D20E-1343-8816-D93BB20DA2F7}" type="presOf" srcId="{CBE43315-DBF6-6543-9975-548E129EF1A9}" destId="{B0B12023-CAF8-0646-ADA9-1AF140190690}" srcOrd="0" destOrd="0" presId="urn:microsoft.com/office/officeart/2005/8/layout/cycle3"/>
    <dgm:cxn modelId="{6BD74D69-2FC7-1C4A-8010-7EAD6AA1D91B}" type="presOf" srcId="{7EC4CDAE-D5F2-FC4A-940F-61A84E09BAD1}" destId="{B36128FB-69B9-F44E-A835-B1E935476B25}" srcOrd="0" destOrd="0" presId="urn:microsoft.com/office/officeart/2005/8/layout/cycle3"/>
    <dgm:cxn modelId="{162443B2-7377-A74C-9629-4D41878ABC2C}" type="presOf" srcId="{9A7EC73F-6AE6-734C-8F23-8B68EAE6D188}" destId="{1F22A37A-8F19-6F40-940C-7A51531C4C8C}" srcOrd="0" destOrd="0" presId="urn:microsoft.com/office/officeart/2005/8/layout/cycle3"/>
    <dgm:cxn modelId="{4D4EDD10-75B8-014D-B22D-7FA123F36BEF}" type="presOf" srcId="{D2F15233-911D-3647-BFD4-359452F2ADE7}" destId="{02AF7A7E-8FFB-DA4C-BAB3-7DB522E588CC}" srcOrd="0" destOrd="0" presId="urn:microsoft.com/office/officeart/2005/8/layout/cycle3"/>
    <dgm:cxn modelId="{9EDD23A6-F8C8-8C45-803D-0AC02826D376}" srcId="{CBE43315-DBF6-6543-9975-548E129EF1A9}" destId="{9A7EC73F-6AE6-734C-8F23-8B68EAE6D188}" srcOrd="4" destOrd="0" parTransId="{4C038051-07AB-3A43-BD1F-571BE5BCFC72}" sibTransId="{6FFC5FB4-CD24-3E43-8FE5-6912AAAC6222}"/>
    <dgm:cxn modelId="{F28478EE-0097-1546-A0E2-EA1B415108BD}" srcId="{CBE43315-DBF6-6543-9975-548E129EF1A9}" destId="{D2F15233-911D-3647-BFD4-359452F2ADE7}" srcOrd="3" destOrd="0" parTransId="{6CE1386C-E5A1-5F49-A942-B5EF13D76F48}" sibTransId="{0CFCB64A-8DF2-CE4E-A7B8-6706876FF030}"/>
    <dgm:cxn modelId="{768A8C2E-9282-5848-86F3-0D0390D63296}" srcId="{CBE43315-DBF6-6543-9975-548E129EF1A9}" destId="{F61D2AD9-A1C0-5A42-8D39-890A7EE82692}" srcOrd="0" destOrd="0" parTransId="{4343FCB4-F189-9343-9544-6706C8C112CB}" sibTransId="{AA1F8709-8675-FE40-B5EA-68DCACDA3E4A}"/>
    <dgm:cxn modelId="{5B857E0C-0272-BB46-8B28-C18205D5D392}" srcId="{CBE43315-DBF6-6543-9975-548E129EF1A9}" destId="{7EC4CDAE-D5F2-FC4A-940F-61A84E09BAD1}" srcOrd="2" destOrd="0" parTransId="{B853CBFA-D15B-494A-84DF-505C428347D0}" sibTransId="{D1AC4890-43BF-4347-9C98-EC4BD273FD33}"/>
    <dgm:cxn modelId="{108F9188-3D2D-B548-974A-2636C6706633}" type="presParOf" srcId="{B0B12023-CAF8-0646-ADA9-1AF140190690}" destId="{A49C6AE6-6EB0-3A40-9C30-3BF2B4156DB1}" srcOrd="0" destOrd="0" presId="urn:microsoft.com/office/officeart/2005/8/layout/cycle3"/>
    <dgm:cxn modelId="{ECD738B5-638F-B148-978E-69F384B5AD03}" type="presParOf" srcId="{A49C6AE6-6EB0-3A40-9C30-3BF2B4156DB1}" destId="{3F1CB6B6-7806-CD48-9B0E-589B8BBA6C7A}" srcOrd="0" destOrd="0" presId="urn:microsoft.com/office/officeart/2005/8/layout/cycle3"/>
    <dgm:cxn modelId="{6C1D0D0C-EFC0-9041-AE09-83D4B2BA5D69}" type="presParOf" srcId="{A49C6AE6-6EB0-3A40-9C30-3BF2B4156DB1}" destId="{5BBFC6EE-3EEB-E640-B5D8-4F71DA99030B}" srcOrd="1" destOrd="0" presId="urn:microsoft.com/office/officeart/2005/8/layout/cycle3"/>
    <dgm:cxn modelId="{A7526F34-8C1C-4342-BA32-2172EC8B1438}" type="presParOf" srcId="{A49C6AE6-6EB0-3A40-9C30-3BF2B4156DB1}" destId="{062D1345-15FF-094F-9DEE-79DCFA192E8D}" srcOrd="2" destOrd="0" presId="urn:microsoft.com/office/officeart/2005/8/layout/cycle3"/>
    <dgm:cxn modelId="{B6888181-C3DC-2445-A7AF-A575281D271A}" type="presParOf" srcId="{A49C6AE6-6EB0-3A40-9C30-3BF2B4156DB1}" destId="{B36128FB-69B9-F44E-A835-B1E935476B25}" srcOrd="3" destOrd="0" presId="urn:microsoft.com/office/officeart/2005/8/layout/cycle3"/>
    <dgm:cxn modelId="{76DBB7FA-E197-5142-AEED-D9B29F2451FC}" type="presParOf" srcId="{A49C6AE6-6EB0-3A40-9C30-3BF2B4156DB1}" destId="{02AF7A7E-8FFB-DA4C-BAB3-7DB522E588CC}" srcOrd="4" destOrd="0" presId="urn:microsoft.com/office/officeart/2005/8/layout/cycle3"/>
    <dgm:cxn modelId="{4216D408-2B0A-9148-9B5D-22F82DBA926F}" type="presParOf" srcId="{A49C6AE6-6EB0-3A40-9C30-3BF2B4156DB1}" destId="{1F22A37A-8F19-6F40-940C-7A51531C4C8C}"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A2CF47-465D-4562-81BD-A4F0FFA55AB9}"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4DBA4542-2434-44D1-9285-A85DA0D277ED}">
      <dgm:prSet phldrT="[Text]" custT="1"/>
      <dgm:spPr/>
      <dgm:t>
        <a:bodyPr/>
        <a:lstStyle/>
        <a:p>
          <a:endParaRPr lang="en-US" sz="1500" b="1" dirty="0" smtClean="0"/>
        </a:p>
        <a:p>
          <a:r>
            <a:rPr lang="en-US" sz="1500" b="1" dirty="0" smtClean="0"/>
            <a:t>School Leadership</a:t>
          </a:r>
          <a:endParaRPr lang="en-US" sz="1500" b="1" dirty="0"/>
        </a:p>
      </dgm:t>
    </dgm:pt>
    <dgm:pt modelId="{60C080E2-1CA9-41C2-84A4-F856984083CE}" type="parTrans" cxnId="{95436072-5E4C-44DA-8605-80557E25B57C}">
      <dgm:prSet/>
      <dgm:spPr/>
      <dgm:t>
        <a:bodyPr/>
        <a:lstStyle/>
        <a:p>
          <a:endParaRPr lang="en-US"/>
        </a:p>
      </dgm:t>
    </dgm:pt>
    <dgm:pt modelId="{1C445517-9F5A-41C3-B8FC-E7F33EB943E0}" type="sibTrans" cxnId="{95436072-5E4C-44DA-8605-80557E25B57C}">
      <dgm:prSet/>
      <dgm:spPr/>
      <dgm:t>
        <a:bodyPr/>
        <a:lstStyle/>
        <a:p>
          <a:endParaRPr lang="en-US"/>
        </a:p>
      </dgm:t>
    </dgm:pt>
    <dgm:pt modelId="{3F7BE345-9CA4-4BB5-87B8-7B3AF3012357}">
      <dgm:prSet phldrT="[Text]" custT="1"/>
      <dgm:spPr/>
      <dgm:t>
        <a:bodyPr/>
        <a:lstStyle/>
        <a:p>
          <a:r>
            <a:rPr lang="en-US" sz="1400" b="1" dirty="0" smtClean="0"/>
            <a:t>Low Income Students and High Levels of Chronic</a:t>
          </a:r>
          <a:r>
            <a:rPr lang="en-US" sz="1500" b="1" dirty="0" smtClean="0"/>
            <a:t> Absence</a:t>
          </a:r>
          <a:endParaRPr lang="en-US" sz="1500" b="1" dirty="0"/>
        </a:p>
      </dgm:t>
    </dgm:pt>
    <dgm:pt modelId="{4F7F2AE6-9AE8-4592-8B46-2ED9F82110E3}" type="parTrans" cxnId="{A88D8914-0EA2-437D-B092-609E41F88ACD}">
      <dgm:prSet/>
      <dgm:spPr/>
      <dgm:t>
        <a:bodyPr/>
        <a:lstStyle/>
        <a:p>
          <a:endParaRPr lang="en-US"/>
        </a:p>
      </dgm:t>
    </dgm:pt>
    <dgm:pt modelId="{2FB1EB25-D669-40D6-AB9E-34CFDF4C79DB}" type="sibTrans" cxnId="{A88D8914-0EA2-437D-B092-609E41F88ACD}">
      <dgm:prSet/>
      <dgm:spPr/>
      <dgm:t>
        <a:bodyPr/>
        <a:lstStyle/>
        <a:p>
          <a:endParaRPr lang="en-US"/>
        </a:p>
      </dgm:t>
    </dgm:pt>
    <dgm:pt modelId="{4F372CEF-B1F3-483B-80B4-1BE72BB2A7A0}">
      <dgm:prSet phldrT="[Text]" custT="1"/>
      <dgm:spPr/>
      <dgm:t>
        <a:bodyPr/>
        <a:lstStyle/>
        <a:p>
          <a:r>
            <a:rPr lang="en-US" sz="1500" b="1" dirty="0" smtClean="0"/>
            <a:t>Supportive Community Partners</a:t>
          </a:r>
          <a:endParaRPr lang="en-US" sz="1500" b="1" dirty="0"/>
        </a:p>
      </dgm:t>
    </dgm:pt>
    <dgm:pt modelId="{A0F15148-66C7-4E3D-9B1B-E63993964F19}" type="parTrans" cxnId="{8BBC574B-D132-4F10-A12A-AAE1B5D74067}">
      <dgm:prSet/>
      <dgm:spPr/>
      <dgm:t>
        <a:bodyPr/>
        <a:lstStyle/>
        <a:p>
          <a:endParaRPr lang="en-US"/>
        </a:p>
      </dgm:t>
    </dgm:pt>
    <dgm:pt modelId="{BA2897C5-0A5F-4723-96CB-F8B394DD058A}" type="sibTrans" cxnId="{8BBC574B-D132-4F10-A12A-AAE1B5D74067}">
      <dgm:prSet/>
      <dgm:spPr/>
      <dgm:t>
        <a:bodyPr/>
        <a:lstStyle/>
        <a:p>
          <a:endParaRPr lang="en-US"/>
        </a:p>
      </dgm:t>
    </dgm:pt>
    <dgm:pt modelId="{73F1E6D4-E56E-4A5D-B5EE-3D718BB090CB}">
      <dgm:prSet phldrT="[Text]"/>
      <dgm:spPr/>
      <dgm:t>
        <a:bodyPr/>
        <a:lstStyle/>
        <a:p>
          <a:r>
            <a:rPr lang="en-US" b="1" dirty="0" smtClean="0"/>
            <a:t>Identifies Priority Schools, Neighborhoods or Grades within School to Begin Implementation</a:t>
          </a:r>
          <a:endParaRPr lang="en-US" b="1" dirty="0"/>
        </a:p>
      </dgm:t>
    </dgm:pt>
    <dgm:pt modelId="{7A557241-EC86-4A2D-9264-9DCE273A441D}" type="parTrans" cxnId="{E740D7EA-0EA6-42E3-9F6A-67A830249338}">
      <dgm:prSet/>
      <dgm:spPr/>
      <dgm:t>
        <a:bodyPr/>
        <a:lstStyle/>
        <a:p>
          <a:endParaRPr lang="en-US"/>
        </a:p>
      </dgm:t>
    </dgm:pt>
    <dgm:pt modelId="{31754603-56AF-46D4-BB64-EFEBC3B5ABB6}" type="sibTrans" cxnId="{E740D7EA-0EA6-42E3-9F6A-67A830249338}">
      <dgm:prSet/>
      <dgm:spPr/>
      <dgm:t>
        <a:bodyPr/>
        <a:lstStyle/>
        <a:p>
          <a:endParaRPr lang="en-US"/>
        </a:p>
      </dgm:t>
    </dgm:pt>
    <dgm:pt modelId="{42BD587A-5170-49BD-80C1-B477DE854B29}" type="pres">
      <dgm:prSet presAssocID="{38A2CF47-465D-4562-81BD-A4F0FFA55AB9}" presName="Name0" presStyleCnt="0">
        <dgm:presLayoutVars>
          <dgm:chMax val="4"/>
          <dgm:resizeHandles val="exact"/>
        </dgm:presLayoutVars>
      </dgm:prSet>
      <dgm:spPr/>
      <dgm:t>
        <a:bodyPr/>
        <a:lstStyle/>
        <a:p>
          <a:endParaRPr lang="en-US"/>
        </a:p>
      </dgm:t>
    </dgm:pt>
    <dgm:pt modelId="{5EE58D7D-7738-43CD-838C-EE121D264967}" type="pres">
      <dgm:prSet presAssocID="{38A2CF47-465D-4562-81BD-A4F0FFA55AB9}" presName="ellipse" presStyleLbl="trBgShp" presStyleIdx="0" presStyleCnt="1"/>
      <dgm:spPr/>
    </dgm:pt>
    <dgm:pt modelId="{BBD098ED-B4B8-4B22-B178-8543C4B0725B}" type="pres">
      <dgm:prSet presAssocID="{38A2CF47-465D-4562-81BD-A4F0FFA55AB9}" presName="arrow1" presStyleLbl="fgShp" presStyleIdx="0" presStyleCnt="1"/>
      <dgm:spPr/>
    </dgm:pt>
    <dgm:pt modelId="{A2ABD48F-1BE9-4BA8-A05B-4252C457D3C8}" type="pres">
      <dgm:prSet presAssocID="{38A2CF47-465D-4562-81BD-A4F0FFA55AB9}" presName="rectangle" presStyleLbl="revTx" presStyleIdx="0" presStyleCnt="1">
        <dgm:presLayoutVars>
          <dgm:bulletEnabled val="1"/>
        </dgm:presLayoutVars>
      </dgm:prSet>
      <dgm:spPr/>
      <dgm:t>
        <a:bodyPr/>
        <a:lstStyle/>
        <a:p>
          <a:endParaRPr lang="en-US"/>
        </a:p>
      </dgm:t>
    </dgm:pt>
    <dgm:pt modelId="{AF30BEB1-03FB-4BD1-AEBB-F528AF328B11}" type="pres">
      <dgm:prSet presAssocID="{3F7BE345-9CA4-4BB5-87B8-7B3AF3012357}" presName="item1" presStyleLbl="node1" presStyleIdx="0" presStyleCnt="3">
        <dgm:presLayoutVars>
          <dgm:bulletEnabled val="1"/>
        </dgm:presLayoutVars>
      </dgm:prSet>
      <dgm:spPr/>
      <dgm:t>
        <a:bodyPr/>
        <a:lstStyle/>
        <a:p>
          <a:endParaRPr lang="en-US"/>
        </a:p>
      </dgm:t>
    </dgm:pt>
    <dgm:pt modelId="{B97CAB16-E641-42D3-8DA0-9EEF4DADCED4}" type="pres">
      <dgm:prSet presAssocID="{4F372CEF-B1F3-483B-80B4-1BE72BB2A7A0}" presName="item2" presStyleLbl="node1" presStyleIdx="1" presStyleCnt="3" custScaleX="107847" custScaleY="104626">
        <dgm:presLayoutVars>
          <dgm:bulletEnabled val="1"/>
        </dgm:presLayoutVars>
      </dgm:prSet>
      <dgm:spPr/>
      <dgm:t>
        <a:bodyPr/>
        <a:lstStyle/>
        <a:p>
          <a:endParaRPr lang="en-US"/>
        </a:p>
      </dgm:t>
    </dgm:pt>
    <dgm:pt modelId="{76041B28-454C-45D2-94A9-40E28CD02721}" type="pres">
      <dgm:prSet presAssocID="{73F1E6D4-E56E-4A5D-B5EE-3D718BB090CB}" presName="item3" presStyleLbl="node1" presStyleIdx="2" presStyleCnt="3">
        <dgm:presLayoutVars>
          <dgm:bulletEnabled val="1"/>
        </dgm:presLayoutVars>
      </dgm:prSet>
      <dgm:spPr/>
      <dgm:t>
        <a:bodyPr/>
        <a:lstStyle/>
        <a:p>
          <a:endParaRPr lang="en-US"/>
        </a:p>
      </dgm:t>
    </dgm:pt>
    <dgm:pt modelId="{6627D353-887C-4FEA-BBD5-4508CE8C9BCC}" type="pres">
      <dgm:prSet presAssocID="{38A2CF47-465D-4562-81BD-A4F0FFA55AB9}" presName="funnel" presStyleLbl="trAlignAcc1" presStyleIdx="0" presStyleCnt="1" custLinFactNeighborX="-549" custLinFactNeighborY="-893"/>
      <dgm:spPr/>
    </dgm:pt>
  </dgm:ptLst>
  <dgm:cxnLst>
    <dgm:cxn modelId="{A88D8914-0EA2-437D-B092-609E41F88ACD}" srcId="{38A2CF47-465D-4562-81BD-A4F0FFA55AB9}" destId="{3F7BE345-9CA4-4BB5-87B8-7B3AF3012357}" srcOrd="1" destOrd="0" parTransId="{4F7F2AE6-9AE8-4592-8B46-2ED9F82110E3}" sibTransId="{2FB1EB25-D669-40D6-AB9E-34CFDF4C79DB}"/>
    <dgm:cxn modelId="{8BBC574B-D132-4F10-A12A-AAE1B5D74067}" srcId="{38A2CF47-465D-4562-81BD-A4F0FFA55AB9}" destId="{4F372CEF-B1F3-483B-80B4-1BE72BB2A7A0}" srcOrd="2" destOrd="0" parTransId="{A0F15148-66C7-4E3D-9B1B-E63993964F19}" sibTransId="{BA2897C5-0A5F-4723-96CB-F8B394DD058A}"/>
    <dgm:cxn modelId="{E740D7EA-0EA6-42E3-9F6A-67A830249338}" srcId="{38A2CF47-465D-4562-81BD-A4F0FFA55AB9}" destId="{73F1E6D4-E56E-4A5D-B5EE-3D718BB090CB}" srcOrd="3" destOrd="0" parTransId="{7A557241-EC86-4A2D-9264-9DCE273A441D}" sibTransId="{31754603-56AF-46D4-BB64-EFEBC3B5ABB6}"/>
    <dgm:cxn modelId="{7771AD5C-BE03-4E18-8B85-3329E1709B85}" type="presOf" srcId="{4F372CEF-B1F3-483B-80B4-1BE72BB2A7A0}" destId="{AF30BEB1-03FB-4BD1-AEBB-F528AF328B11}" srcOrd="0" destOrd="0" presId="urn:microsoft.com/office/officeart/2005/8/layout/funnel1"/>
    <dgm:cxn modelId="{B5A1E5D2-2B89-4D3D-AAED-1EF4CDDD9C06}" type="presOf" srcId="{73F1E6D4-E56E-4A5D-B5EE-3D718BB090CB}" destId="{A2ABD48F-1BE9-4BA8-A05B-4252C457D3C8}" srcOrd="0" destOrd="0" presId="urn:microsoft.com/office/officeart/2005/8/layout/funnel1"/>
    <dgm:cxn modelId="{AFDB8250-1C8C-4968-8E7E-3C6397E417C4}" type="presOf" srcId="{38A2CF47-465D-4562-81BD-A4F0FFA55AB9}" destId="{42BD587A-5170-49BD-80C1-B477DE854B29}" srcOrd="0" destOrd="0" presId="urn:microsoft.com/office/officeart/2005/8/layout/funnel1"/>
    <dgm:cxn modelId="{95436072-5E4C-44DA-8605-80557E25B57C}" srcId="{38A2CF47-465D-4562-81BD-A4F0FFA55AB9}" destId="{4DBA4542-2434-44D1-9285-A85DA0D277ED}" srcOrd="0" destOrd="0" parTransId="{60C080E2-1CA9-41C2-84A4-F856984083CE}" sibTransId="{1C445517-9F5A-41C3-B8FC-E7F33EB943E0}"/>
    <dgm:cxn modelId="{32D17A38-EA7A-4283-8CBD-81681BCD76FE}" type="presOf" srcId="{4DBA4542-2434-44D1-9285-A85DA0D277ED}" destId="{76041B28-454C-45D2-94A9-40E28CD02721}" srcOrd="0" destOrd="0" presId="urn:microsoft.com/office/officeart/2005/8/layout/funnel1"/>
    <dgm:cxn modelId="{8B5CD7C8-76FC-419B-BF10-3B60CEDE79C9}" type="presOf" srcId="{3F7BE345-9CA4-4BB5-87B8-7B3AF3012357}" destId="{B97CAB16-E641-42D3-8DA0-9EEF4DADCED4}" srcOrd="0" destOrd="0" presId="urn:microsoft.com/office/officeart/2005/8/layout/funnel1"/>
    <dgm:cxn modelId="{76F6DA76-A2C6-4930-82C9-8A0CD8419201}" type="presParOf" srcId="{42BD587A-5170-49BD-80C1-B477DE854B29}" destId="{5EE58D7D-7738-43CD-838C-EE121D264967}" srcOrd="0" destOrd="0" presId="urn:microsoft.com/office/officeart/2005/8/layout/funnel1"/>
    <dgm:cxn modelId="{A28D6B5D-71E9-47D2-860C-1591269E710A}" type="presParOf" srcId="{42BD587A-5170-49BD-80C1-B477DE854B29}" destId="{BBD098ED-B4B8-4B22-B178-8543C4B0725B}" srcOrd="1" destOrd="0" presId="urn:microsoft.com/office/officeart/2005/8/layout/funnel1"/>
    <dgm:cxn modelId="{C1068608-7FD1-4D62-8B49-B14658EB98AB}" type="presParOf" srcId="{42BD587A-5170-49BD-80C1-B477DE854B29}" destId="{A2ABD48F-1BE9-4BA8-A05B-4252C457D3C8}" srcOrd="2" destOrd="0" presId="urn:microsoft.com/office/officeart/2005/8/layout/funnel1"/>
    <dgm:cxn modelId="{4A8FCD74-A7CF-4329-8021-BB6A5E9C55FE}" type="presParOf" srcId="{42BD587A-5170-49BD-80C1-B477DE854B29}" destId="{AF30BEB1-03FB-4BD1-AEBB-F528AF328B11}" srcOrd="3" destOrd="0" presId="urn:microsoft.com/office/officeart/2005/8/layout/funnel1"/>
    <dgm:cxn modelId="{4B633B03-A6F4-4FAE-BDB3-052BAF71CEDB}" type="presParOf" srcId="{42BD587A-5170-49BD-80C1-B477DE854B29}" destId="{B97CAB16-E641-42D3-8DA0-9EEF4DADCED4}" srcOrd="4" destOrd="0" presId="urn:microsoft.com/office/officeart/2005/8/layout/funnel1"/>
    <dgm:cxn modelId="{261614F2-A29B-49C7-88E3-B7B135295A10}" type="presParOf" srcId="{42BD587A-5170-49BD-80C1-B477DE854B29}" destId="{76041B28-454C-45D2-94A9-40E28CD02721}" srcOrd="5" destOrd="0" presId="urn:microsoft.com/office/officeart/2005/8/layout/funnel1"/>
    <dgm:cxn modelId="{80CDA1BD-6D80-49D0-A23F-C9D1F926057C}" type="presParOf" srcId="{42BD587A-5170-49BD-80C1-B477DE854B29}" destId="{6627D353-887C-4FEA-BBD5-4508CE8C9BCC}"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FEEBF4-D490-2B41-97A5-401D5790A148}"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9CBAAAEC-CE1C-584B-9677-A2D2C37B5578}">
      <dgm:prSet phldrT="[Text]"/>
      <dgm:spPr>
        <a:solidFill>
          <a:schemeClr val="bg2">
            <a:lumMod val="25000"/>
          </a:schemeClr>
        </a:solidFill>
      </dgm:spPr>
      <dgm:t>
        <a:bodyPr/>
        <a:lstStyle/>
        <a:p>
          <a:r>
            <a:rPr lang="en-US" dirty="0" smtClean="0"/>
            <a:t> </a:t>
          </a:r>
          <a:endParaRPr lang="en-US" dirty="0"/>
        </a:p>
      </dgm:t>
    </dgm:pt>
    <dgm:pt modelId="{0D0817A4-7177-024A-A81D-8E8684FDFC77}" type="parTrans" cxnId="{33541F2B-21E7-4245-B45C-4D20607A08ED}">
      <dgm:prSet/>
      <dgm:spPr/>
      <dgm:t>
        <a:bodyPr/>
        <a:lstStyle/>
        <a:p>
          <a:endParaRPr lang="en-US"/>
        </a:p>
      </dgm:t>
    </dgm:pt>
    <dgm:pt modelId="{AE5B35F8-E852-6E4A-B46E-6F650464A27D}" type="sibTrans" cxnId="{33541F2B-21E7-4245-B45C-4D20607A08ED}">
      <dgm:prSet/>
      <dgm:spPr/>
      <dgm:t>
        <a:bodyPr/>
        <a:lstStyle/>
        <a:p>
          <a:endParaRPr lang="en-US"/>
        </a:p>
      </dgm:t>
    </dgm:pt>
    <dgm:pt modelId="{535D7DE5-B48B-1749-BB97-7730274F8405}">
      <dgm:prSet phldrT="[Text]"/>
      <dgm:spPr>
        <a:solidFill>
          <a:schemeClr val="bg2">
            <a:lumMod val="75000"/>
          </a:schemeClr>
        </a:solidFill>
      </dgm:spPr>
      <dgm:t>
        <a:bodyPr/>
        <a:lstStyle/>
        <a:p>
          <a:r>
            <a:rPr lang="en-US" dirty="0" smtClean="0"/>
            <a:t> </a:t>
          </a:r>
          <a:endParaRPr lang="en-US" dirty="0"/>
        </a:p>
      </dgm:t>
    </dgm:pt>
    <dgm:pt modelId="{D8B73F11-7443-4547-8A23-CA13A2863606}" type="parTrans" cxnId="{3D99161D-FF03-6546-95A0-25B28A602C11}">
      <dgm:prSet/>
      <dgm:spPr/>
      <dgm:t>
        <a:bodyPr/>
        <a:lstStyle/>
        <a:p>
          <a:endParaRPr lang="en-US"/>
        </a:p>
      </dgm:t>
    </dgm:pt>
    <dgm:pt modelId="{6F748B38-EBEE-AE46-8C9E-D872494DA759}" type="sibTrans" cxnId="{3D99161D-FF03-6546-95A0-25B28A602C11}">
      <dgm:prSet/>
      <dgm:spPr/>
      <dgm:t>
        <a:bodyPr/>
        <a:lstStyle/>
        <a:p>
          <a:endParaRPr lang="en-US"/>
        </a:p>
      </dgm:t>
    </dgm:pt>
    <dgm:pt modelId="{41C1E245-6258-B944-A140-66FCC460B346}">
      <dgm:prSet phldrT="[Text]"/>
      <dgm:spPr>
        <a:solidFill>
          <a:schemeClr val="accent1">
            <a:lumMod val="60000"/>
            <a:lumOff val="40000"/>
          </a:schemeClr>
        </a:solidFill>
      </dgm:spPr>
      <dgm:t>
        <a:bodyPr/>
        <a:lstStyle/>
        <a:p>
          <a:r>
            <a:rPr lang="en-US" dirty="0" smtClean="0"/>
            <a:t> </a:t>
          </a:r>
          <a:endParaRPr lang="en-US" dirty="0"/>
        </a:p>
      </dgm:t>
    </dgm:pt>
    <dgm:pt modelId="{BD0F8703-5A4B-2845-B758-114C9CC54F60}" type="parTrans" cxnId="{C459C4A5-A155-4044-9C82-B3C903F42BDD}">
      <dgm:prSet/>
      <dgm:spPr/>
      <dgm:t>
        <a:bodyPr/>
        <a:lstStyle/>
        <a:p>
          <a:endParaRPr lang="en-US"/>
        </a:p>
      </dgm:t>
    </dgm:pt>
    <dgm:pt modelId="{A46539D8-62D6-DA46-9F9C-4FF3182884A8}" type="sibTrans" cxnId="{C459C4A5-A155-4044-9C82-B3C903F42BDD}">
      <dgm:prSet/>
      <dgm:spPr/>
      <dgm:t>
        <a:bodyPr/>
        <a:lstStyle/>
        <a:p>
          <a:endParaRPr lang="en-US"/>
        </a:p>
      </dgm:t>
    </dgm:pt>
    <dgm:pt modelId="{D36EE970-E40E-364D-9AF1-F191D1337CB0}">
      <dgm:prSet phldrT="[Text]"/>
      <dgm:spPr>
        <a:solidFill>
          <a:schemeClr val="bg2">
            <a:lumMod val="75000"/>
          </a:schemeClr>
        </a:solidFill>
      </dgm:spPr>
      <dgm:t>
        <a:bodyPr/>
        <a:lstStyle/>
        <a:p>
          <a:r>
            <a:rPr lang="en-US" dirty="0" smtClean="0"/>
            <a:t> </a:t>
          </a:r>
          <a:endParaRPr lang="en-US" dirty="0"/>
        </a:p>
      </dgm:t>
    </dgm:pt>
    <dgm:pt modelId="{46DA3346-4F83-9448-A0C1-BCF30A240DFF}" type="parTrans" cxnId="{F5BC301B-52BE-7640-B286-5E250FC30829}">
      <dgm:prSet/>
      <dgm:spPr/>
      <dgm:t>
        <a:bodyPr/>
        <a:lstStyle/>
        <a:p>
          <a:endParaRPr lang="en-US"/>
        </a:p>
      </dgm:t>
    </dgm:pt>
    <dgm:pt modelId="{B36FA2B0-4B9B-054C-858B-747245558E15}" type="sibTrans" cxnId="{F5BC301B-52BE-7640-B286-5E250FC30829}">
      <dgm:prSet/>
      <dgm:spPr/>
      <dgm:t>
        <a:bodyPr/>
        <a:lstStyle/>
        <a:p>
          <a:endParaRPr lang="en-US"/>
        </a:p>
      </dgm:t>
    </dgm:pt>
    <dgm:pt modelId="{3E7ED588-0314-2E4F-BD15-D09D18B750AE}">
      <dgm:prSet phldrT="[Text]"/>
      <dgm:spPr>
        <a:solidFill>
          <a:schemeClr val="bg2">
            <a:lumMod val="75000"/>
          </a:schemeClr>
        </a:solidFill>
      </dgm:spPr>
      <dgm:t>
        <a:bodyPr/>
        <a:lstStyle/>
        <a:p>
          <a:r>
            <a:rPr lang="en-US" dirty="0" smtClean="0"/>
            <a:t> </a:t>
          </a:r>
          <a:endParaRPr lang="en-US" dirty="0"/>
        </a:p>
      </dgm:t>
    </dgm:pt>
    <dgm:pt modelId="{83EA9E76-4169-EF49-8506-916057522C37}" type="parTrans" cxnId="{397562C0-F84A-744D-A581-14D3E1D5B4D0}">
      <dgm:prSet/>
      <dgm:spPr/>
      <dgm:t>
        <a:bodyPr/>
        <a:lstStyle/>
        <a:p>
          <a:endParaRPr lang="en-US"/>
        </a:p>
      </dgm:t>
    </dgm:pt>
    <dgm:pt modelId="{026D740A-9C17-9845-BBB6-347688C3C2C9}" type="sibTrans" cxnId="{397562C0-F84A-744D-A581-14D3E1D5B4D0}">
      <dgm:prSet/>
      <dgm:spPr/>
      <dgm:t>
        <a:bodyPr/>
        <a:lstStyle/>
        <a:p>
          <a:endParaRPr lang="en-US"/>
        </a:p>
      </dgm:t>
    </dgm:pt>
    <dgm:pt modelId="{F827A200-1AA8-F243-85E2-41828755B415}">
      <dgm:prSet phldrT="[Text]"/>
      <dgm:spPr>
        <a:solidFill>
          <a:schemeClr val="accent1">
            <a:lumMod val="60000"/>
            <a:lumOff val="40000"/>
          </a:schemeClr>
        </a:solidFill>
      </dgm:spPr>
      <dgm:t>
        <a:bodyPr/>
        <a:lstStyle/>
        <a:p>
          <a:r>
            <a:rPr lang="en-US" dirty="0" smtClean="0"/>
            <a:t> </a:t>
          </a:r>
          <a:endParaRPr lang="en-US" dirty="0"/>
        </a:p>
      </dgm:t>
    </dgm:pt>
    <dgm:pt modelId="{88329FF5-D283-334E-B760-5D33F2F0772C}" type="parTrans" cxnId="{AD94BB28-64EF-0541-91E3-8FC5FBA316B9}">
      <dgm:prSet/>
      <dgm:spPr/>
      <dgm:t>
        <a:bodyPr/>
        <a:lstStyle/>
        <a:p>
          <a:endParaRPr lang="en-US"/>
        </a:p>
      </dgm:t>
    </dgm:pt>
    <dgm:pt modelId="{E4A3BB3D-E608-244E-8687-7D37A81552DA}" type="sibTrans" cxnId="{AD94BB28-64EF-0541-91E3-8FC5FBA316B9}">
      <dgm:prSet/>
      <dgm:spPr/>
      <dgm:t>
        <a:bodyPr/>
        <a:lstStyle/>
        <a:p>
          <a:endParaRPr lang="en-US"/>
        </a:p>
      </dgm:t>
    </dgm:pt>
    <dgm:pt modelId="{F9678438-0451-764D-832B-3E2AED4DF55D}" type="pres">
      <dgm:prSet presAssocID="{D3FEEBF4-D490-2B41-97A5-401D5790A148}" presName="cycle" presStyleCnt="0">
        <dgm:presLayoutVars>
          <dgm:chMax val="1"/>
          <dgm:dir/>
          <dgm:animLvl val="ctr"/>
          <dgm:resizeHandles val="exact"/>
        </dgm:presLayoutVars>
      </dgm:prSet>
      <dgm:spPr/>
      <dgm:t>
        <a:bodyPr/>
        <a:lstStyle/>
        <a:p>
          <a:endParaRPr lang="en-US"/>
        </a:p>
      </dgm:t>
    </dgm:pt>
    <dgm:pt modelId="{8EDB21BC-39B4-F24F-8E04-E24DEBBE9E80}" type="pres">
      <dgm:prSet presAssocID="{9CBAAAEC-CE1C-584B-9677-A2D2C37B5578}" presName="centerShape" presStyleLbl="node0" presStyleIdx="0" presStyleCnt="1"/>
      <dgm:spPr/>
      <dgm:t>
        <a:bodyPr/>
        <a:lstStyle/>
        <a:p>
          <a:endParaRPr lang="en-US"/>
        </a:p>
      </dgm:t>
    </dgm:pt>
    <dgm:pt modelId="{CBB6AACA-2D9F-394E-80F7-C000D57ECDA0}" type="pres">
      <dgm:prSet presAssocID="{D8B73F11-7443-4547-8A23-CA13A2863606}" presName="parTrans" presStyleLbl="bgSibTrans2D1" presStyleIdx="0" presStyleCnt="5"/>
      <dgm:spPr/>
      <dgm:t>
        <a:bodyPr/>
        <a:lstStyle/>
        <a:p>
          <a:endParaRPr lang="en-US"/>
        </a:p>
      </dgm:t>
    </dgm:pt>
    <dgm:pt modelId="{A5CC2413-19EF-044A-9E3A-AC67B60EC638}" type="pres">
      <dgm:prSet presAssocID="{535D7DE5-B48B-1749-BB97-7730274F8405}" presName="node" presStyleLbl="node1" presStyleIdx="0" presStyleCnt="5">
        <dgm:presLayoutVars>
          <dgm:bulletEnabled val="1"/>
        </dgm:presLayoutVars>
      </dgm:prSet>
      <dgm:spPr/>
      <dgm:t>
        <a:bodyPr/>
        <a:lstStyle/>
        <a:p>
          <a:endParaRPr lang="en-US"/>
        </a:p>
      </dgm:t>
    </dgm:pt>
    <dgm:pt modelId="{905BD467-E53D-444F-AAB5-2FADE9C7C252}" type="pres">
      <dgm:prSet presAssocID="{BD0F8703-5A4B-2845-B758-114C9CC54F60}" presName="parTrans" presStyleLbl="bgSibTrans2D1" presStyleIdx="1" presStyleCnt="5"/>
      <dgm:spPr/>
      <dgm:t>
        <a:bodyPr/>
        <a:lstStyle/>
        <a:p>
          <a:endParaRPr lang="en-US"/>
        </a:p>
      </dgm:t>
    </dgm:pt>
    <dgm:pt modelId="{553091AC-B420-0348-BCF3-63FF9B88AAA3}" type="pres">
      <dgm:prSet presAssocID="{41C1E245-6258-B944-A140-66FCC460B346}" presName="node" presStyleLbl="node1" presStyleIdx="1" presStyleCnt="5" custScaleX="109567" custScaleY="109119" custRadScaleRad="101426" custRadScaleInc="-2220">
        <dgm:presLayoutVars>
          <dgm:bulletEnabled val="1"/>
        </dgm:presLayoutVars>
      </dgm:prSet>
      <dgm:spPr/>
      <dgm:t>
        <a:bodyPr/>
        <a:lstStyle/>
        <a:p>
          <a:endParaRPr lang="en-US"/>
        </a:p>
      </dgm:t>
    </dgm:pt>
    <dgm:pt modelId="{22869E0D-1F98-5A40-83B0-B72826A7A832}" type="pres">
      <dgm:prSet presAssocID="{46DA3346-4F83-9448-A0C1-BCF30A240DFF}" presName="parTrans" presStyleLbl="bgSibTrans2D1" presStyleIdx="2" presStyleCnt="5"/>
      <dgm:spPr/>
      <dgm:t>
        <a:bodyPr/>
        <a:lstStyle/>
        <a:p>
          <a:endParaRPr lang="en-US"/>
        </a:p>
      </dgm:t>
    </dgm:pt>
    <dgm:pt modelId="{294A0891-5A9B-C24D-81F5-6BD95A624332}" type="pres">
      <dgm:prSet presAssocID="{D36EE970-E40E-364D-9AF1-F191D1337CB0}" presName="node" presStyleLbl="node1" presStyleIdx="2" presStyleCnt="5">
        <dgm:presLayoutVars>
          <dgm:bulletEnabled val="1"/>
        </dgm:presLayoutVars>
      </dgm:prSet>
      <dgm:spPr/>
      <dgm:t>
        <a:bodyPr/>
        <a:lstStyle/>
        <a:p>
          <a:endParaRPr lang="en-US"/>
        </a:p>
      </dgm:t>
    </dgm:pt>
    <dgm:pt modelId="{67CB3536-FB1D-6342-A4D2-D99B847A54EC}" type="pres">
      <dgm:prSet presAssocID="{88329FF5-D283-334E-B760-5D33F2F0772C}" presName="parTrans" presStyleLbl="bgSibTrans2D1" presStyleIdx="3" presStyleCnt="5"/>
      <dgm:spPr/>
      <dgm:t>
        <a:bodyPr/>
        <a:lstStyle/>
        <a:p>
          <a:endParaRPr lang="en-US"/>
        </a:p>
      </dgm:t>
    </dgm:pt>
    <dgm:pt modelId="{FC974CF0-5A1B-654B-ADAD-CCCF949D653F}" type="pres">
      <dgm:prSet presAssocID="{F827A200-1AA8-F243-85E2-41828755B415}" presName="node" presStyleLbl="node1" presStyleIdx="3" presStyleCnt="5" custScaleY="109122">
        <dgm:presLayoutVars>
          <dgm:bulletEnabled val="1"/>
        </dgm:presLayoutVars>
      </dgm:prSet>
      <dgm:spPr/>
      <dgm:t>
        <a:bodyPr/>
        <a:lstStyle/>
        <a:p>
          <a:endParaRPr lang="en-US"/>
        </a:p>
      </dgm:t>
    </dgm:pt>
    <dgm:pt modelId="{A63FAAC1-FCDA-2947-825E-BA5998861D2D}" type="pres">
      <dgm:prSet presAssocID="{83EA9E76-4169-EF49-8506-916057522C37}" presName="parTrans" presStyleLbl="bgSibTrans2D1" presStyleIdx="4" presStyleCnt="5"/>
      <dgm:spPr/>
      <dgm:t>
        <a:bodyPr/>
        <a:lstStyle/>
        <a:p>
          <a:endParaRPr lang="en-US"/>
        </a:p>
      </dgm:t>
    </dgm:pt>
    <dgm:pt modelId="{F95C4974-B349-4E45-9B98-4284BE361756}" type="pres">
      <dgm:prSet presAssocID="{3E7ED588-0314-2E4F-BD15-D09D18B750AE}" presName="node" presStyleLbl="node1" presStyleIdx="4" presStyleCnt="5">
        <dgm:presLayoutVars>
          <dgm:bulletEnabled val="1"/>
        </dgm:presLayoutVars>
      </dgm:prSet>
      <dgm:spPr/>
      <dgm:t>
        <a:bodyPr/>
        <a:lstStyle/>
        <a:p>
          <a:endParaRPr lang="en-US"/>
        </a:p>
      </dgm:t>
    </dgm:pt>
  </dgm:ptLst>
  <dgm:cxnLst>
    <dgm:cxn modelId="{3D99161D-FF03-6546-95A0-25B28A602C11}" srcId="{9CBAAAEC-CE1C-584B-9677-A2D2C37B5578}" destId="{535D7DE5-B48B-1749-BB97-7730274F8405}" srcOrd="0" destOrd="0" parTransId="{D8B73F11-7443-4547-8A23-CA13A2863606}" sibTransId="{6F748B38-EBEE-AE46-8C9E-D872494DA759}"/>
    <dgm:cxn modelId="{AD94BB28-64EF-0541-91E3-8FC5FBA316B9}" srcId="{9CBAAAEC-CE1C-584B-9677-A2D2C37B5578}" destId="{F827A200-1AA8-F243-85E2-41828755B415}" srcOrd="3" destOrd="0" parTransId="{88329FF5-D283-334E-B760-5D33F2F0772C}" sibTransId="{E4A3BB3D-E608-244E-8687-7D37A81552DA}"/>
    <dgm:cxn modelId="{9B636499-FD48-F34F-B367-983F6FAAA05D}" type="presOf" srcId="{88329FF5-D283-334E-B760-5D33F2F0772C}" destId="{67CB3536-FB1D-6342-A4D2-D99B847A54EC}" srcOrd="0" destOrd="0" presId="urn:microsoft.com/office/officeart/2005/8/layout/radial4"/>
    <dgm:cxn modelId="{397562C0-F84A-744D-A581-14D3E1D5B4D0}" srcId="{9CBAAAEC-CE1C-584B-9677-A2D2C37B5578}" destId="{3E7ED588-0314-2E4F-BD15-D09D18B750AE}" srcOrd="4" destOrd="0" parTransId="{83EA9E76-4169-EF49-8506-916057522C37}" sibTransId="{026D740A-9C17-9845-BBB6-347688C3C2C9}"/>
    <dgm:cxn modelId="{80184A96-F353-814B-9E29-605719598FA3}" type="presOf" srcId="{3E7ED588-0314-2E4F-BD15-D09D18B750AE}" destId="{F95C4974-B349-4E45-9B98-4284BE361756}" srcOrd="0" destOrd="0" presId="urn:microsoft.com/office/officeart/2005/8/layout/radial4"/>
    <dgm:cxn modelId="{A4E62F4E-E027-0747-B8FA-90C32DF75534}" type="presOf" srcId="{9CBAAAEC-CE1C-584B-9677-A2D2C37B5578}" destId="{8EDB21BC-39B4-F24F-8E04-E24DEBBE9E80}" srcOrd="0" destOrd="0" presId="urn:microsoft.com/office/officeart/2005/8/layout/radial4"/>
    <dgm:cxn modelId="{C7146E2C-8809-7945-A532-0A9B09E6968D}" type="presOf" srcId="{41C1E245-6258-B944-A140-66FCC460B346}" destId="{553091AC-B420-0348-BCF3-63FF9B88AAA3}" srcOrd="0" destOrd="0" presId="urn:microsoft.com/office/officeart/2005/8/layout/radial4"/>
    <dgm:cxn modelId="{C459C4A5-A155-4044-9C82-B3C903F42BDD}" srcId="{9CBAAAEC-CE1C-584B-9677-A2D2C37B5578}" destId="{41C1E245-6258-B944-A140-66FCC460B346}" srcOrd="1" destOrd="0" parTransId="{BD0F8703-5A4B-2845-B758-114C9CC54F60}" sibTransId="{A46539D8-62D6-DA46-9F9C-4FF3182884A8}"/>
    <dgm:cxn modelId="{33541F2B-21E7-4245-B45C-4D20607A08ED}" srcId="{D3FEEBF4-D490-2B41-97A5-401D5790A148}" destId="{9CBAAAEC-CE1C-584B-9677-A2D2C37B5578}" srcOrd="0" destOrd="0" parTransId="{0D0817A4-7177-024A-A81D-8E8684FDFC77}" sibTransId="{AE5B35F8-E852-6E4A-B46E-6F650464A27D}"/>
    <dgm:cxn modelId="{D5EB79BD-30ED-4F41-93B1-3AC989769ABA}" type="presOf" srcId="{46DA3346-4F83-9448-A0C1-BCF30A240DFF}" destId="{22869E0D-1F98-5A40-83B0-B72826A7A832}" srcOrd="0" destOrd="0" presId="urn:microsoft.com/office/officeart/2005/8/layout/radial4"/>
    <dgm:cxn modelId="{F4B40953-EBA6-B946-8048-E94A60341BB9}" type="presOf" srcId="{83EA9E76-4169-EF49-8506-916057522C37}" destId="{A63FAAC1-FCDA-2947-825E-BA5998861D2D}" srcOrd="0" destOrd="0" presId="urn:microsoft.com/office/officeart/2005/8/layout/radial4"/>
    <dgm:cxn modelId="{F5BC301B-52BE-7640-B286-5E250FC30829}" srcId="{9CBAAAEC-CE1C-584B-9677-A2D2C37B5578}" destId="{D36EE970-E40E-364D-9AF1-F191D1337CB0}" srcOrd="2" destOrd="0" parTransId="{46DA3346-4F83-9448-A0C1-BCF30A240DFF}" sibTransId="{B36FA2B0-4B9B-054C-858B-747245558E15}"/>
    <dgm:cxn modelId="{4F347A81-1DB9-6747-AB99-C1541E69A82B}" type="presOf" srcId="{D3FEEBF4-D490-2B41-97A5-401D5790A148}" destId="{F9678438-0451-764D-832B-3E2AED4DF55D}" srcOrd="0" destOrd="0" presId="urn:microsoft.com/office/officeart/2005/8/layout/radial4"/>
    <dgm:cxn modelId="{5C0196E8-FC28-914E-96A5-64E12896F87D}" type="presOf" srcId="{D36EE970-E40E-364D-9AF1-F191D1337CB0}" destId="{294A0891-5A9B-C24D-81F5-6BD95A624332}" srcOrd="0" destOrd="0" presId="urn:microsoft.com/office/officeart/2005/8/layout/radial4"/>
    <dgm:cxn modelId="{FE122702-CBD3-2940-9C13-2AF032450A11}" type="presOf" srcId="{D8B73F11-7443-4547-8A23-CA13A2863606}" destId="{CBB6AACA-2D9F-394E-80F7-C000D57ECDA0}" srcOrd="0" destOrd="0" presId="urn:microsoft.com/office/officeart/2005/8/layout/radial4"/>
    <dgm:cxn modelId="{03656878-A60B-964E-A58B-2B633640B51C}" type="presOf" srcId="{535D7DE5-B48B-1749-BB97-7730274F8405}" destId="{A5CC2413-19EF-044A-9E3A-AC67B60EC638}" srcOrd="0" destOrd="0" presId="urn:microsoft.com/office/officeart/2005/8/layout/radial4"/>
    <dgm:cxn modelId="{73390CA6-202C-9747-B14C-944AC7E7C582}" type="presOf" srcId="{F827A200-1AA8-F243-85E2-41828755B415}" destId="{FC974CF0-5A1B-654B-ADAD-CCCF949D653F}" srcOrd="0" destOrd="0" presId="urn:microsoft.com/office/officeart/2005/8/layout/radial4"/>
    <dgm:cxn modelId="{61699876-451B-ED47-A28D-C980532A0D86}" type="presOf" srcId="{BD0F8703-5A4B-2845-B758-114C9CC54F60}" destId="{905BD467-E53D-444F-AAB5-2FADE9C7C252}" srcOrd="0" destOrd="0" presId="urn:microsoft.com/office/officeart/2005/8/layout/radial4"/>
    <dgm:cxn modelId="{C9830FAC-9B80-AF42-A7F4-79B8B65ED0FD}" type="presParOf" srcId="{F9678438-0451-764D-832B-3E2AED4DF55D}" destId="{8EDB21BC-39B4-F24F-8E04-E24DEBBE9E80}" srcOrd="0" destOrd="0" presId="urn:microsoft.com/office/officeart/2005/8/layout/radial4"/>
    <dgm:cxn modelId="{52B618AA-2474-CE4E-828B-FA291916D5B8}" type="presParOf" srcId="{F9678438-0451-764D-832B-3E2AED4DF55D}" destId="{CBB6AACA-2D9F-394E-80F7-C000D57ECDA0}" srcOrd="1" destOrd="0" presId="urn:microsoft.com/office/officeart/2005/8/layout/radial4"/>
    <dgm:cxn modelId="{190D8D2E-38AC-8B4D-8FE1-2362B04E528D}" type="presParOf" srcId="{F9678438-0451-764D-832B-3E2AED4DF55D}" destId="{A5CC2413-19EF-044A-9E3A-AC67B60EC638}" srcOrd="2" destOrd="0" presId="urn:microsoft.com/office/officeart/2005/8/layout/radial4"/>
    <dgm:cxn modelId="{309EB5E8-C67D-5B43-BCBF-D483846903FF}" type="presParOf" srcId="{F9678438-0451-764D-832B-3E2AED4DF55D}" destId="{905BD467-E53D-444F-AAB5-2FADE9C7C252}" srcOrd="3" destOrd="0" presId="urn:microsoft.com/office/officeart/2005/8/layout/radial4"/>
    <dgm:cxn modelId="{570832F0-F4E2-1144-89AB-843E1F16D7D7}" type="presParOf" srcId="{F9678438-0451-764D-832B-3E2AED4DF55D}" destId="{553091AC-B420-0348-BCF3-63FF9B88AAA3}" srcOrd="4" destOrd="0" presId="urn:microsoft.com/office/officeart/2005/8/layout/radial4"/>
    <dgm:cxn modelId="{1B2244DB-785D-B443-8688-8C3ACA28CC73}" type="presParOf" srcId="{F9678438-0451-764D-832B-3E2AED4DF55D}" destId="{22869E0D-1F98-5A40-83B0-B72826A7A832}" srcOrd="5" destOrd="0" presId="urn:microsoft.com/office/officeart/2005/8/layout/radial4"/>
    <dgm:cxn modelId="{5AA61591-AEB1-EC40-9651-33DA6AADE817}" type="presParOf" srcId="{F9678438-0451-764D-832B-3E2AED4DF55D}" destId="{294A0891-5A9B-C24D-81F5-6BD95A624332}" srcOrd="6" destOrd="0" presId="urn:microsoft.com/office/officeart/2005/8/layout/radial4"/>
    <dgm:cxn modelId="{7EA96925-4EC8-4446-8D40-3FEBD9D09E86}" type="presParOf" srcId="{F9678438-0451-764D-832B-3E2AED4DF55D}" destId="{67CB3536-FB1D-6342-A4D2-D99B847A54EC}" srcOrd="7" destOrd="0" presId="urn:microsoft.com/office/officeart/2005/8/layout/radial4"/>
    <dgm:cxn modelId="{3BA783D1-4DF5-AD46-97BE-0506E1923A23}" type="presParOf" srcId="{F9678438-0451-764D-832B-3E2AED4DF55D}" destId="{FC974CF0-5A1B-654B-ADAD-CCCF949D653F}" srcOrd="8" destOrd="0" presId="urn:microsoft.com/office/officeart/2005/8/layout/radial4"/>
    <dgm:cxn modelId="{57F5A43B-01DA-8C48-BB9F-D7DBA72C3B36}" type="presParOf" srcId="{F9678438-0451-764D-832B-3E2AED4DF55D}" destId="{A63FAAC1-FCDA-2947-825E-BA5998861D2D}" srcOrd="9" destOrd="0" presId="urn:microsoft.com/office/officeart/2005/8/layout/radial4"/>
    <dgm:cxn modelId="{F29DB49F-B3A1-3A41-8DCD-EC208CB297D0}" type="presParOf" srcId="{F9678438-0451-764D-832B-3E2AED4DF55D}" destId="{F95C4974-B349-4E45-9B98-4284BE361756}"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BFC6EE-3EEB-E640-B5D8-4F71DA99030B}">
      <dsp:nvSpPr>
        <dsp:cNvPr id="0" name=""/>
        <dsp:cNvSpPr/>
      </dsp:nvSpPr>
      <dsp:spPr>
        <a:xfrm>
          <a:off x="1853675" y="61988"/>
          <a:ext cx="4734413" cy="4734413"/>
        </a:xfrm>
        <a:prstGeom prst="circularArrow">
          <a:avLst>
            <a:gd name="adj1" fmla="val 5544"/>
            <a:gd name="adj2" fmla="val 330680"/>
            <a:gd name="adj3" fmla="val 13759517"/>
            <a:gd name="adj4" fmla="val 17395958"/>
            <a:gd name="adj5" fmla="val 5757"/>
          </a:avLst>
        </a:prstGeom>
        <a:solidFill>
          <a:schemeClr val="accent1">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F1CB6B6-7806-CD48-9B0E-589B8BBA6C7A}">
      <dsp:nvSpPr>
        <dsp:cNvPr id="0" name=""/>
        <dsp:cNvSpPr/>
      </dsp:nvSpPr>
      <dsp:spPr>
        <a:xfrm>
          <a:off x="3104571" y="-92142"/>
          <a:ext cx="2232622" cy="1485948"/>
        </a:xfrm>
        <a:prstGeom prst="roundRect">
          <a:avLst/>
        </a:prstGeom>
        <a:solidFill>
          <a:srgbClr val="4D3E3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Franklin Gothic Medium"/>
              <a:cs typeface="Franklin Gothic Medium"/>
            </a:rPr>
            <a:t>Determine where to begin</a:t>
          </a:r>
          <a:r>
            <a:rPr lang="en-US" sz="2000" kern="1200" dirty="0" smtClean="0">
              <a:solidFill>
                <a:srgbClr val="FFFFFF"/>
              </a:solidFill>
              <a:latin typeface="Franklin Gothic Book"/>
              <a:cs typeface="Franklin Gothic Book"/>
            </a:rPr>
            <a:t> </a:t>
          </a:r>
          <a:r>
            <a:rPr lang="en-US" sz="2000" kern="1200" dirty="0" smtClean="0">
              <a:solidFill>
                <a:schemeClr val="bg2">
                  <a:lumMod val="90000"/>
                </a:schemeClr>
              </a:solidFill>
              <a:latin typeface="Franklin Gothic Book"/>
              <a:cs typeface="Franklin Gothic Book"/>
            </a:rPr>
            <a:t>PEOPLE using a data-driven approach</a:t>
          </a:r>
          <a:endParaRPr lang="en-US" sz="2000" kern="1200" dirty="0">
            <a:solidFill>
              <a:schemeClr val="bg2">
                <a:lumMod val="90000"/>
              </a:schemeClr>
            </a:solidFill>
            <a:latin typeface="Franklin Gothic Book"/>
            <a:cs typeface="Franklin Gothic Book"/>
          </a:endParaRPr>
        </a:p>
      </dsp:txBody>
      <dsp:txXfrm>
        <a:off x="3104571" y="-92142"/>
        <a:ext cx="2232622" cy="1485948"/>
      </dsp:txXfrm>
    </dsp:sp>
    <dsp:sp modelId="{062D1345-15FF-094F-9DEE-79DCFA192E8D}">
      <dsp:nvSpPr>
        <dsp:cNvPr id="0" name=""/>
        <dsp:cNvSpPr/>
      </dsp:nvSpPr>
      <dsp:spPr>
        <a:xfrm>
          <a:off x="5222331" y="1623897"/>
          <a:ext cx="2225856" cy="1112928"/>
        </a:xfrm>
        <a:prstGeom prst="roundRect">
          <a:avLst/>
        </a:prstGeom>
        <a:solidFill>
          <a:srgbClr val="4D3E3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Franklin Gothic Medium"/>
              <a:cs typeface="Franklin Gothic Medium"/>
            </a:rPr>
            <a:t>Establish a team </a:t>
          </a:r>
          <a:r>
            <a:rPr lang="en-US" sz="2000" kern="1200" dirty="0" smtClean="0">
              <a:solidFill>
                <a:srgbClr val="BFE2F2"/>
              </a:solidFill>
              <a:latin typeface="Franklin Gothic Book"/>
              <a:cs typeface="Franklin Gothic Book"/>
            </a:rPr>
            <a:t>to implement PEOPLE </a:t>
          </a:r>
          <a:endParaRPr lang="en-US" sz="2000" kern="1200" dirty="0">
            <a:solidFill>
              <a:srgbClr val="BFE2F2"/>
            </a:solidFill>
            <a:latin typeface="Franklin Gothic Book"/>
            <a:cs typeface="Franklin Gothic Book"/>
          </a:endParaRPr>
        </a:p>
      </dsp:txBody>
      <dsp:txXfrm>
        <a:off x="5222331" y="1623897"/>
        <a:ext cx="2225856" cy="1112928"/>
      </dsp:txXfrm>
    </dsp:sp>
    <dsp:sp modelId="{B36128FB-69B9-F44E-A835-B1E935476B25}">
      <dsp:nvSpPr>
        <dsp:cNvPr id="0" name=""/>
        <dsp:cNvSpPr/>
      </dsp:nvSpPr>
      <dsp:spPr>
        <a:xfrm>
          <a:off x="4414144" y="3642043"/>
          <a:ext cx="2225856" cy="1112928"/>
        </a:xfrm>
        <a:prstGeom prst="roundRect">
          <a:avLst/>
        </a:prstGeom>
        <a:solidFill>
          <a:srgbClr val="4D3E3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Franklin Gothic Medium"/>
              <a:cs typeface="Franklin Gothic Medium"/>
            </a:rPr>
            <a:t>Examine which students </a:t>
          </a:r>
          <a:r>
            <a:rPr lang="en-US" sz="2000" kern="1200" dirty="0" smtClean="0">
              <a:solidFill>
                <a:srgbClr val="BFE2F2"/>
              </a:solidFill>
              <a:latin typeface="Franklin Gothic Book"/>
              <a:cs typeface="Franklin Gothic Book"/>
            </a:rPr>
            <a:t>need PEOPLE </a:t>
          </a:r>
          <a:endParaRPr lang="en-US" sz="2000" kern="1200" dirty="0">
            <a:solidFill>
              <a:srgbClr val="BFE2F2"/>
            </a:solidFill>
            <a:latin typeface="Franklin Gothic Book"/>
            <a:cs typeface="Franklin Gothic Book"/>
          </a:endParaRPr>
        </a:p>
      </dsp:txBody>
      <dsp:txXfrm>
        <a:off x="4414144" y="3642043"/>
        <a:ext cx="2225856" cy="1112928"/>
      </dsp:txXfrm>
    </dsp:sp>
    <dsp:sp modelId="{02AF7A7E-8FFB-DA4C-BAB3-7DB522E588CC}">
      <dsp:nvSpPr>
        <dsp:cNvPr id="0" name=""/>
        <dsp:cNvSpPr/>
      </dsp:nvSpPr>
      <dsp:spPr>
        <a:xfrm>
          <a:off x="1697142" y="3642082"/>
          <a:ext cx="2225856" cy="1112928"/>
        </a:xfrm>
        <a:prstGeom prst="roundRect">
          <a:avLst/>
        </a:prstGeom>
        <a:solidFill>
          <a:srgbClr val="4D3E3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Franklin Gothic Medium"/>
              <a:cs typeface="Franklin Gothic Medium"/>
            </a:rPr>
            <a:t>Connect</a:t>
          </a:r>
          <a:r>
            <a:rPr lang="en-US" sz="2000" kern="1200" dirty="0" smtClean="0">
              <a:solidFill>
                <a:srgbClr val="BFE2F2"/>
              </a:solidFill>
              <a:latin typeface="Franklin Gothic Book"/>
              <a:cs typeface="Franklin Gothic Book"/>
            </a:rPr>
            <a:t> students and families to </a:t>
          </a:r>
          <a:r>
            <a:rPr lang="en-US" sz="2000" kern="1200" dirty="0" smtClean="0">
              <a:solidFill>
                <a:srgbClr val="FFFFFF"/>
              </a:solidFill>
              <a:latin typeface="Franklin Gothic Medium"/>
              <a:cs typeface="Franklin Gothic Medium"/>
            </a:rPr>
            <a:t>positive supports</a:t>
          </a:r>
          <a:endParaRPr lang="en-US" sz="2000" kern="1200" dirty="0">
            <a:solidFill>
              <a:srgbClr val="FFFFFF"/>
            </a:solidFill>
            <a:latin typeface="Franklin Gothic Medium"/>
            <a:cs typeface="Franklin Gothic Medium"/>
          </a:endParaRPr>
        </a:p>
      </dsp:txBody>
      <dsp:txXfrm>
        <a:off x="1697142" y="3642082"/>
        <a:ext cx="2225856" cy="1112928"/>
      </dsp:txXfrm>
    </dsp:sp>
    <dsp:sp modelId="{1F22A37A-8F19-6F40-940C-7A51531C4C8C}">
      <dsp:nvSpPr>
        <dsp:cNvPr id="0" name=""/>
        <dsp:cNvSpPr/>
      </dsp:nvSpPr>
      <dsp:spPr>
        <a:xfrm>
          <a:off x="978639" y="1623892"/>
          <a:ext cx="2225856" cy="1112928"/>
        </a:xfrm>
        <a:prstGeom prst="roundRect">
          <a:avLst/>
        </a:prstGeom>
        <a:solidFill>
          <a:srgbClr val="4D3E3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Franklin Gothic Medium"/>
              <a:cs typeface="Franklin Gothic Medium"/>
            </a:rPr>
            <a:t>Reflect</a:t>
          </a:r>
          <a:r>
            <a:rPr lang="en-US" sz="2000" kern="1200" dirty="0" smtClean="0">
              <a:solidFill>
                <a:schemeClr val="bg1"/>
              </a:solidFill>
              <a:latin typeface="Franklin Gothic Book"/>
              <a:cs typeface="Franklin Gothic Book"/>
            </a:rPr>
            <a:t> </a:t>
          </a:r>
          <a:r>
            <a:rPr lang="en-US" sz="2000" kern="1200" dirty="0" smtClean="0">
              <a:solidFill>
                <a:schemeClr val="accent5">
                  <a:lumMod val="60000"/>
                  <a:lumOff val="40000"/>
                </a:schemeClr>
              </a:solidFill>
              <a:latin typeface="Franklin Gothic Book"/>
              <a:cs typeface="Franklin Gothic Book"/>
            </a:rPr>
            <a:t> </a:t>
          </a:r>
          <a:r>
            <a:rPr lang="en-US" sz="2000" b="0" kern="1200" dirty="0" smtClean="0">
              <a:solidFill>
                <a:schemeClr val="bg1"/>
              </a:solidFill>
              <a:latin typeface="Franklin Gothic Book"/>
              <a:cs typeface="Franklin Gothic Book"/>
            </a:rPr>
            <a:t>and </a:t>
          </a:r>
          <a:r>
            <a:rPr lang="en-US" sz="2000" b="1" kern="1200" dirty="0" smtClean="0">
              <a:solidFill>
                <a:schemeClr val="bg1"/>
              </a:solidFill>
              <a:latin typeface="Franklin Gothic Book"/>
              <a:cs typeface="Franklin Gothic Book"/>
            </a:rPr>
            <a:t>celebrate </a:t>
          </a:r>
          <a:endParaRPr lang="en-US" sz="2000" kern="1200" dirty="0">
            <a:solidFill>
              <a:srgbClr val="BFE2F2"/>
            </a:solidFill>
            <a:latin typeface="Franklin Gothic Book"/>
            <a:cs typeface="Franklin Gothic Book"/>
          </a:endParaRPr>
        </a:p>
      </dsp:txBody>
      <dsp:txXfrm>
        <a:off x="978639" y="1623892"/>
        <a:ext cx="2225856" cy="11129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E58D7D-7738-43CD-838C-EE121D264967}">
      <dsp:nvSpPr>
        <dsp:cNvPr id="0" name=""/>
        <dsp:cNvSpPr/>
      </dsp:nvSpPr>
      <dsp:spPr>
        <a:xfrm>
          <a:off x="2134889" y="198909"/>
          <a:ext cx="3947580" cy="137094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098ED-B4B8-4B22-B178-8543C4B0725B}">
      <dsp:nvSpPr>
        <dsp:cNvPr id="0" name=""/>
        <dsp:cNvSpPr/>
      </dsp:nvSpPr>
      <dsp:spPr>
        <a:xfrm>
          <a:off x="3732282" y="3555882"/>
          <a:ext cx="765035" cy="489622"/>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BD48F-1BE9-4BA8-A05B-4252C457D3C8}">
      <dsp:nvSpPr>
        <dsp:cNvPr id="0" name=""/>
        <dsp:cNvSpPr/>
      </dsp:nvSpPr>
      <dsp:spPr>
        <a:xfrm>
          <a:off x="2278715" y="3947580"/>
          <a:ext cx="3672168" cy="91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Identifies Priority Schools, Neighborhoods or Grades within School to Begin Implementation</a:t>
          </a:r>
          <a:endParaRPr lang="en-US" sz="1600" b="1" kern="1200" dirty="0"/>
        </a:p>
      </dsp:txBody>
      <dsp:txXfrm>
        <a:off x="2278715" y="3947580"/>
        <a:ext cx="3672168" cy="918042"/>
      </dsp:txXfrm>
    </dsp:sp>
    <dsp:sp modelId="{AF30BEB1-03FB-4BD1-AEBB-F528AF328B11}">
      <dsp:nvSpPr>
        <dsp:cNvPr id="0" name=""/>
        <dsp:cNvSpPr/>
      </dsp:nvSpPr>
      <dsp:spPr>
        <a:xfrm>
          <a:off x="3570095" y="1675732"/>
          <a:ext cx="1377063" cy="13770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Supportive Community Partners</a:t>
          </a:r>
          <a:endParaRPr lang="en-US" sz="1500" b="1" kern="1200" dirty="0"/>
        </a:p>
      </dsp:txBody>
      <dsp:txXfrm>
        <a:off x="3570095" y="1675732"/>
        <a:ext cx="1377063" cy="1377063"/>
      </dsp:txXfrm>
    </dsp:sp>
    <dsp:sp modelId="{B97CAB16-E641-42D3-8DA0-9EEF4DADCED4}">
      <dsp:nvSpPr>
        <dsp:cNvPr id="0" name=""/>
        <dsp:cNvSpPr/>
      </dsp:nvSpPr>
      <dsp:spPr>
        <a:xfrm>
          <a:off x="2530700" y="610777"/>
          <a:ext cx="1485121" cy="14407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Low Income Students and High Levels of Chronic</a:t>
          </a:r>
          <a:r>
            <a:rPr lang="en-US" sz="1500" b="1" kern="1200" dirty="0" smtClean="0"/>
            <a:t> Absence</a:t>
          </a:r>
          <a:endParaRPr lang="en-US" sz="1500" b="1" kern="1200" dirty="0"/>
        </a:p>
      </dsp:txBody>
      <dsp:txXfrm>
        <a:off x="2530700" y="610777"/>
        <a:ext cx="1485121" cy="1440765"/>
      </dsp:txXfrm>
    </dsp:sp>
    <dsp:sp modelId="{76041B28-454C-45D2-94A9-40E28CD02721}">
      <dsp:nvSpPr>
        <dsp:cNvPr id="0" name=""/>
        <dsp:cNvSpPr/>
      </dsp:nvSpPr>
      <dsp:spPr>
        <a:xfrm>
          <a:off x="3992394" y="309686"/>
          <a:ext cx="1377063" cy="13770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b="1" kern="1200" dirty="0" smtClean="0"/>
        </a:p>
        <a:p>
          <a:pPr lvl="0" algn="ctr" defTabSz="666750">
            <a:lnSpc>
              <a:spcPct val="90000"/>
            </a:lnSpc>
            <a:spcBef>
              <a:spcPct val="0"/>
            </a:spcBef>
            <a:spcAft>
              <a:spcPct val="35000"/>
            </a:spcAft>
          </a:pPr>
          <a:r>
            <a:rPr lang="en-US" sz="1500" b="1" kern="1200" dirty="0" smtClean="0"/>
            <a:t>School Leadership</a:t>
          </a:r>
          <a:endParaRPr lang="en-US" sz="1500" b="1" kern="1200" dirty="0"/>
        </a:p>
      </dsp:txBody>
      <dsp:txXfrm>
        <a:off x="3992394" y="309686"/>
        <a:ext cx="1377063" cy="1377063"/>
      </dsp:txXfrm>
    </dsp:sp>
    <dsp:sp modelId="{6627D353-887C-4FEA-BBD5-4508CE8C9BCC}">
      <dsp:nvSpPr>
        <dsp:cNvPr id="0" name=""/>
        <dsp:cNvSpPr/>
      </dsp:nvSpPr>
      <dsp:spPr>
        <a:xfrm>
          <a:off x="1949181" y="0"/>
          <a:ext cx="4284196" cy="342735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DB21BC-39B4-F24F-8E04-E24DEBBE9E80}">
      <dsp:nvSpPr>
        <dsp:cNvPr id="0" name=""/>
        <dsp:cNvSpPr/>
      </dsp:nvSpPr>
      <dsp:spPr>
        <a:xfrm>
          <a:off x="3086224" y="2742027"/>
          <a:ext cx="2031098" cy="2031098"/>
        </a:xfrm>
        <a:prstGeom prst="ellipse">
          <a:avLst/>
        </a:prstGeom>
        <a:solidFill>
          <a:schemeClr val="bg2">
            <a:lumMod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3086224" y="2742027"/>
        <a:ext cx="2031098" cy="2031098"/>
      </dsp:txXfrm>
    </dsp:sp>
    <dsp:sp modelId="{CBB6AACA-2D9F-394E-80F7-C000D57ECDA0}">
      <dsp:nvSpPr>
        <dsp:cNvPr id="0" name=""/>
        <dsp:cNvSpPr/>
      </dsp:nvSpPr>
      <dsp:spPr>
        <a:xfrm rot="10800000">
          <a:off x="1116593" y="3468145"/>
          <a:ext cx="1861301" cy="578863"/>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5CC2413-19EF-044A-9E3A-AC67B60EC638}">
      <dsp:nvSpPr>
        <dsp:cNvPr id="0" name=""/>
        <dsp:cNvSpPr/>
      </dsp:nvSpPr>
      <dsp:spPr>
        <a:xfrm>
          <a:off x="151821" y="2985759"/>
          <a:ext cx="1929543" cy="1543635"/>
        </a:xfrm>
        <a:prstGeom prst="roundRect">
          <a:avLst>
            <a:gd name="adj" fmla="val 10000"/>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51821" y="2985759"/>
        <a:ext cx="1929543" cy="1543635"/>
      </dsp:txXfrm>
    </dsp:sp>
    <dsp:sp modelId="{905BD467-E53D-444F-AAB5-2FADE9C7C252}">
      <dsp:nvSpPr>
        <dsp:cNvPr id="0" name=""/>
        <dsp:cNvSpPr/>
      </dsp:nvSpPr>
      <dsp:spPr>
        <a:xfrm rot="13452048">
          <a:off x="1662017" y="2020123"/>
          <a:ext cx="1901528" cy="578863"/>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3091AC-B420-0348-BCF3-63FF9B88AAA3}">
      <dsp:nvSpPr>
        <dsp:cNvPr id="0" name=""/>
        <dsp:cNvSpPr/>
      </dsp:nvSpPr>
      <dsp:spPr>
        <a:xfrm>
          <a:off x="874106" y="804506"/>
          <a:ext cx="2114143" cy="1684399"/>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874106" y="804506"/>
        <a:ext cx="2114143" cy="1684399"/>
      </dsp:txXfrm>
    </dsp:sp>
    <dsp:sp modelId="{22869E0D-1F98-5A40-83B0-B72826A7A832}">
      <dsp:nvSpPr>
        <dsp:cNvPr id="0" name=""/>
        <dsp:cNvSpPr/>
      </dsp:nvSpPr>
      <dsp:spPr>
        <a:xfrm rot="16200000">
          <a:off x="3171122" y="1413615"/>
          <a:ext cx="1861301" cy="578863"/>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4A0891-5A9B-C24D-81F5-6BD95A624332}">
      <dsp:nvSpPr>
        <dsp:cNvPr id="0" name=""/>
        <dsp:cNvSpPr/>
      </dsp:nvSpPr>
      <dsp:spPr>
        <a:xfrm>
          <a:off x="3137001" y="579"/>
          <a:ext cx="1929543" cy="1543635"/>
        </a:xfrm>
        <a:prstGeom prst="roundRect">
          <a:avLst>
            <a:gd name="adj" fmla="val 10000"/>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3137001" y="579"/>
        <a:ext cx="1929543" cy="1543635"/>
      </dsp:txXfrm>
    </dsp:sp>
    <dsp:sp modelId="{67CB3536-FB1D-6342-A4D2-D99B847A54EC}">
      <dsp:nvSpPr>
        <dsp:cNvPr id="0" name=""/>
        <dsp:cNvSpPr/>
      </dsp:nvSpPr>
      <dsp:spPr>
        <a:xfrm rot="18900000">
          <a:off x="4623894" y="2015373"/>
          <a:ext cx="1861301" cy="578863"/>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974CF0-5A1B-654B-ADAD-CCCF949D653F}">
      <dsp:nvSpPr>
        <dsp:cNvPr id="0" name=""/>
        <dsp:cNvSpPr/>
      </dsp:nvSpPr>
      <dsp:spPr>
        <a:xfrm>
          <a:off x="5247842" y="804513"/>
          <a:ext cx="1929543" cy="1684445"/>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5247842" y="804513"/>
        <a:ext cx="1929543" cy="1684445"/>
      </dsp:txXfrm>
    </dsp:sp>
    <dsp:sp modelId="{A63FAAC1-FCDA-2947-825E-BA5998861D2D}">
      <dsp:nvSpPr>
        <dsp:cNvPr id="0" name=""/>
        <dsp:cNvSpPr/>
      </dsp:nvSpPr>
      <dsp:spPr>
        <a:xfrm>
          <a:off x="5225652" y="3468145"/>
          <a:ext cx="1861301" cy="578863"/>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95C4974-B349-4E45-9B98-4284BE361756}">
      <dsp:nvSpPr>
        <dsp:cNvPr id="0" name=""/>
        <dsp:cNvSpPr/>
      </dsp:nvSpPr>
      <dsp:spPr>
        <a:xfrm>
          <a:off x="6122181" y="2985759"/>
          <a:ext cx="1929543" cy="1543635"/>
        </a:xfrm>
        <a:prstGeom prst="roundRect">
          <a:avLst>
            <a:gd name="adj" fmla="val 10000"/>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6122181" y="2985759"/>
        <a:ext cx="1929543" cy="154363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26347F0-C429-4EC1-890B-FC15D13C8021}" type="datetimeFigureOut">
              <a:rPr lang="en-US"/>
              <a:pPr>
                <a:defRPr/>
              </a:pPr>
              <a:t>12/16/2014</a:t>
            </a:fld>
            <a:endParaRPr lang="en-US"/>
          </a:p>
        </p:txBody>
      </p:sp>
      <p:sp>
        <p:nvSpPr>
          <p:cNvPr id="4" name="Footer Placeholder 3"/>
          <p:cNvSpPr>
            <a:spLocks noGrp="1"/>
          </p:cNvSpPr>
          <p:nvPr>
            <p:ph type="ftr" sz="quarter" idx="2"/>
          </p:nvPr>
        </p:nvSpPr>
        <p:spPr>
          <a:xfrm>
            <a:off x="0" y="8612188"/>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12188"/>
            <a:ext cx="297180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6414C07-2728-4F17-89F2-2F394A66CAA3}" type="slidenum">
              <a:rPr lang="en-US"/>
              <a:pPr>
                <a:defRPr/>
              </a:pPr>
              <a:t>‹#›</a:t>
            </a:fld>
            <a:endParaRPr lang="en-US"/>
          </a:p>
        </p:txBody>
      </p:sp>
    </p:spTree>
    <p:extLst>
      <p:ext uri="{BB962C8B-B14F-4D97-AF65-F5344CB8AC3E}">
        <p14:creationId xmlns="" xmlns:p14="http://schemas.microsoft.com/office/powerpoint/2010/main" val="416250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93FC762-BB7B-4B42-934D-934C643E8C49}" type="datetimeFigureOut">
              <a:rPr lang="en-US"/>
              <a:pPr>
                <a:defRPr/>
              </a:pPr>
              <a:t>12/16/2014</a:t>
            </a:fld>
            <a:endParaRPr lang="en-US"/>
          </a:p>
        </p:txBody>
      </p:sp>
      <p:sp>
        <p:nvSpPr>
          <p:cNvPr id="4" name="Slide Image Placeholder 3"/>
          <p:cNvSpPr>
            <a:spLocks noGrp="1" noRot="1" noChangeAspect="1"/>
          </p:cNvSpPr>
          <p:nvPr>
            <p:ph type="sldImg" idx="2"/>
          </p:nvPr>
        </p:nvSpPr>
        <p:spPr>
          <a:xfrm>
            <a:off x="1162050" y="679450"/>
            <a:ext cx="4533900" cy="34004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06888"/>
            <a:ext cx="5486400" cy="408146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12188"/>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12188"/>
            <a:ext cx="297180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FC4B202-C0E6-4FE0-AFBD-A7E86B497B4C}" type="slidenum">
              <a:rPr lang="en-US"/>
              <a:pPr>
                <a:defRPr/>
              </a:pPr>
              <a:t>‹#›</a:t>
            </a:fld>
            <a:endParaRPr lang="en-US"/>
          </a:p>
        </p:txBody>
      </p:sp>
    </p:spTree>
    <p:extLst>
      <p:ext uri="{BB962C8B-B14F-4D97-AF65-F5344CB8AC3E}">
        <p14:creationId xmlns="" xmlns:p14="http://schemas.microsoft.com/office/powerpoint/2010/main" val="192497351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At same time, we know schools and communities can understand why kids aren’t in school and  turn attendance around when they implement these five strategies with fidelity.    How schools carry them out can be tailored to their own realities and strengths.</a:t>
            </a:r>
          </a:p>
          <a:p>
            <a:pPr eaLnBrk="1" hangingPunct="1">
              <a:spcBef>
                <a:spcPct val="0"/>
              </a:spcBef>
            </a:pPr>
            <a:endParaRPr lang="en-US" dirty="0" smtClean="0"/>
          </a:p>
          <a:p>
            <a:pPr eaLnBrk="1" hangingPunct="1">
              <a:spcBef>
                <a:spcPct val="0"/>
              </a:spcBef>
            </a:pPr>
            <a:r>
              <a:rPr lang="en-US" dirty="0" smtClean="0"/>
              <a:t>Then – I go through and offer examples of what each one of these might look like.  I also clarify that recognizing good and improved attendance isn’t just providing perfect attendance awards for a semester or year– which doesn’t help to motivate improvement among the students with the most problematic attendance.</a:t>
            </a:r>
          </a:p>
          <a:p>
            <a:pPr eaLnBrk="1" hangingPunct="1">
              <a:spcBef>
                <a:spcPct val="0"/>
              </a:spcBef>
            </a:pPr>
            <a:endParaRPr lang="en-US" dirty="0" smtClean="0"/>
          </a:p>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FE68712-A23F-47B1-8239-0CE5D9A49061}" type="slidenum">
              <a:rPr lang="en-US" smtClean="0">
                <a:solidFill>
                  <a:prstClr val="black"/>
                </a:solidFill>
              </a:rPr>
              <a:pPr>
                <a:defRPr/>
              </a:pPr>
              <a:t>2</a:t>
            </a:fld>
            <a:endParaRPr lang="en-US" smtClean="0">
              <a:solidFill>
                <a:prstClr val="black"/>
              </a:solidFill>
            </a:endParaRPr>
          </a:p>
        </p:txBody>
      </p:sp>
    </p:spTree>
    <p:extLst>
      <p:ext uri="{BB962C8B-B14F-4D97-AF65-F5344CB8AC3E}">
        <p14:creationId xmlns="" xmlns:p14="http://schemas.microsoft.com/office/powerpoint/2010/main" val="367901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FB9247-5243-4E27-9DD4-BBA89EA80951}" type="slidenum">
              <a:rPr lang="en-US" smtClean="0">
                <a:solidFill>
                  <a:prstClr val="black"/>
                </a:solidFill>
              </a:rPr>
              <a:pPr/>
              <a:t>11</a:t>
            </a:fld>
            <a:endParaRPr lang="en-US">
              <a:solidFill>
                <a:prstClr val="black"/>
              </a:solidFill>
            </a:endParaRPr>
          </a:p>
        </p:txBody>
      </p:sp>
    </p:spTree>
    <p:extLst>
      <p:ext uri="{BB962C8B-B14F-4D97-AF65-F5344CB8AC3E}">
        <p14:creationId xmlns="" xmlns:p14="http://schemas.microsoft.com/office/powerpoint/2010/main" val="290444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Improving attendance requires a 3 tiered approach. The challenge is that too many schools and communities are failing to invest in the first two tiers  of universal and preventative.  The strategies we just outlined– help to ensure an investment in the bottom two tiers – recognizing good and improved attendance as well as parent and student engagement are part of universal approaches.  Personalized early outreach ensures intervention happens early.  Investing in these bottom tiers is both more effective and less costly.  And, if schools don’t, then the top of the pyramid becomes easily becomes overwhelmed. </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307988-8D36-43E0-A93D-EF07F19B6E26}" type="slidenum">
              <a:rPr lang="en-US" smtClean="0">
                <a:solidFill>
                  <a:prstClr val="black"/>
                </a:solidFill>
              </a:rPr>
              <a:pPr>
                <a:defRPr/>
              </a:pPr>
              <a:t>13</a:t>
            </a:fld>
            <a:endParaRPr lang="en-US" smtClean="0">
              <a:solidFill>
                <a:prstClr val="black"/>
              </a:solidFill>
            </a:endParaRPr>
          </a:p>
        </p:txBody>
      </p:sp>
    </p:spTree>
    <p:extLst>
      <p:ext uri="{BB962C8B-B14F-4D97-AF65-F5344CB8AC3E}">
        <p14:creationId xmlns="" xmlns:p14="http://schemas.microsoft.com/office/powerpoint/2010/main" val="230089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4.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403E0E-695C-424E-AD0C-7AD238AA6E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5222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D4E149-91E0-427A-8015-F6CA43773E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78879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277C12-78E6-4F9B-8DAB-E979936725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200002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39FAC5-4B71-4EA9-A3AF-D0124778E2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48868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FA94A-3D14-4185-BA5E-848CAB94D3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779340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53975"/>
            <a:ext cx="9217025" cy="6011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a:extLst>
              <a:ext uri="{28A0092B-C50C-407E-A947-70E740481C1C}">
                <a14:useLocalDpi xmlns="" xmlns:a14="http://schemas.microsoft.com/office/drawing/2010/main" val="0"/>
              </a:ext>
            </a:extLst>
          </a:blip>
          <a:srcRect b="10945"/>
          <a:stretch>
            <a:fillRect/>
          </a:stretch>
        </p:blipFill>
        <p:spPr bwMode="auto">
          <a:xfrm>
            <a:off x="238125" y="173038"/>
            <a:ext cx="2627313" cy="935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iStock_000010171025_Small.jpg"/>
          <p:cNvPicPr>
            <a:picLocks noChangeAspect="1"/>
          </p:cNvPicPr>
          <p:nvPr userDrawn="1"/>
        </p:nvPicPr>
        <p:blipFill rotWithShape="1">
          <a:blip r:embed="rId4" cstate="screen">
            <a:extLst/>
          </a:blip>
          <a:srcRect/>
          <a:stretch/>
        </p:blipFill>
        <p:spPr>
          <a:xfrm>
            <a:off x="423083" y="3512251"/>
            <a:ext cx="2442948" cy="1987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0"/>
          <p:cNvPicPr>
            <a:picLocks noChangeAspect="1"/>
          </p:cNvPicPr>
          <p:nvPr userDrawn="1"/>
        </p:nvPicPr>
        <p:blipFill>
          <a:blip r:embed="rId2">
            <a:extLst>
              <a:ext uri="{28A0092B-C50C-407E-A947-70E740481C1C}">
                <a14:useLocalDpi xmlns="" xmlns:a14="http://schemas.microsoft.com/office/drawing/2010/main" val="0"/>
              </a:ext>
            </a:extLst>
          </a:blip>
          <a:srcRect r="72760" b="80276"/>
          <a:stretch>
            <a:fillRect/>
          </a:stretch>
        </p:blipFill>
        <p:spPr bwMode="auto">
          <a:xfrm>
            <a:off x="0" y="1258888"/>
            <a:ext cx="2865438" cy="5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userDrawn="1"/>
        </p:nvSpPr>
        <p:spPr>
          <a:xfrm>
            <a:off x="6373131" y="6338888"/>
            <a:ext cx="3730625" cy="369887"/>
          </a:xfrm>
          <a:prstGeom prst="rect">
            <a:avLst/>
          </a:prstGeom>
          <a:noFill/>
        </p:spPr>
        <p:txBody>
          <a:bodyPr>
            <a:spAutoFit/>
          </a:bodyPr>
          <a:lstStyle/>
          <a:p>
            <a:pPr fontAlgn="auto">
              <a:spcBef>
                <a:spcPts val="0"/>
              </a:spcBef>
              <a:spcAft>
                <a:spcPts val="0"/>
              </a:spcAft>
              <a:defRPr/>
            </a:pPr>
            <a:r>
              <a:rPr lang="en-US" b="1" dirty="0" err="1">
                <a:solidFill>
                  <a:srgbClr val="514141"/>
                </a:solidFill>
                <a:latin typeface="Franklin Gothic Medium"/>
                <a:cs typeface="Franklin Gothic Medium"/>
              </a:rPr>
              <a:t>www.attendanceworks.org</a:t>
            </a:r>
            <a:endParaRPr lang="en-US" b="1" dirty="0">
              <a:solidFill>
                <a:srgbClr val="514141"/>
              </a:solidFill>
              <a:latin typeface="Franklin Gothic Medium"/>
              <a:cs typeface="Franklin Gothic Medium"/>
            </a:endParaRPr>
          </a:p>
        </p:txBody>
      </p:sp>
      <p:pic>
        <p:nvPicPr>
          <p:cNvPr id="11" name="Picture 1" descr="C:\Users\Hedy\Pictures\iStock_000014573705_Small.jpg"/>
          <p:cNvPicPr>
            <a:picLocks noChangeAspect="1" noChangeArrowheads="1"/>
          </p:cNvPicPr>
          <p:nvPr userDrawn="1"/>
        </p:nvPicPr>
        <p:blipFill>
          <a:blip r:embed="rId5" cstate="screen"/>
          <a:srcRect/>
          <a:stretch>
            <a:fillRect/>
          </a:stretch>
        </p:blipFill>
        <p:spPr bwMode="auto">
          <a:xfrm>
            <a:off x="423083" y="1528549"/>
            <a:ext cx="2442948" cy="1731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p:cNvSpPr>
            <a:spLocks noGrp="1"/>
          </p:cNvSpPr>
          <p:nvPr>
            <p:ph type="body" sz="quarter" idx="10"/>
          </p:nvPr>
        </p:nvSpPr>
        <p:spPr>
          <a:xfrm>
            <a:off x="3444875" y="2222338"/>
            <a:ext cx="5589588" cy="2127411"/>
          </a:xfrm>
        </p:spPr>
        <p:txBody>
          <a:bodyPr/>
          <a:lstStyle>
            <a:lvl1pPr marL="0" indent="0">
              <a:buNone/>
              <a:defRPr sz="4000" b="1">
                <a:solidFill>
                  <a:srgbClr val="514141"/>
                </a:solidFill>
                <a:latin typeface="Franklin Gothic Medium"/>
                <a:cs typeface="Franklin Gothic Medium"/>
              </a:defRPr>
            </a:lvl1pPr>
            <a:lvl2pPr>
              <a:defRPr b="1">
                <a:solidFill>
                  <a:srgbClr val="514141"/>
                </a:solidFill>
                <a:latin typeface="Franklin Gothic Medium"/>
                <a:cs typeface="Franklin Gothic Medium"/>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21" name="Text Placeholder 20"/>
          <p:cNvSpPr>
            <a:spLocks noGrp="1"/>
          </p:cNvSpPr>
          <p:nvPr>
            <p:ph type="body" sz="quarter" idx="11"/>
          </p:nvPr>
        </p:nvSpPr>
        <p:spPr>
          <a:xfrm>
            <a:off x="3444875" y="4349750"/>
            <a:ext cx="5589588" cy="471488"/>
          </a:xfrm>
        </p:spPr>
        <p:txBody>
          <a:bodyPr>
            <a:normAutofit/>
          </a:bodyPr>
          <a:lstStyle>
            <a:lvl1pPr marL="0" indent="0">
              <a:buNone/>
              <a:defRPr sz="2400" b="0" i="1">
                <a:solidFill>
                  <a:schemeClr val="accent1"/>
                </a:solidFill>
                <a:latin typeface="Franklin Gothic Medium"/>
                <a:cs typeface="Franklin Gothic Medium"/>
              </a:defRPr>
            </a:lvl1pPr>
          </a:lstStyle>
          <a:p>
            <a:pPr lvl="0"/>
            <a:r>
              <a:rPr lang="en-US" dirty="0" smtClean="0"/>
              <a:t>Click to edit Master text styles</a:t>
            </a:r>
          </a:p>
        </p:txBody>
      </p:sp>
      <p:sp>
        <p:nvSpPr>
          <p:cNvPr id="23" name="Text Placeholder 22"/>
          <p:cNvSpPr>
            <a:spLocks noGrp="1"/>
          </p:cNvSpPr>
          <p:nvPr>
            <p:ph type="body" sz="quarter" idx="12"/>
          </p:nvPr>
        </p:nvSpPr>
        <p:spPr>
          <a:xfrm>
            <a:off x="238125" y="6302375"/>
            <a:ext cx="2063750" cy="430213"/>
          </a:xfrm>
        </p:spPr>
        <p:txBody>
          <a:bodyPr>
            <a:noAutofit/>
          </a:bodyPr>
          <a:lstStyle>
            <a:lvl1pPr marL="0" indent="0">
              <a:buNone/>
              <a:defRPr sz="1600">
                <a:latin typeface="Franklin Gothic Book"/>
                <a:cs typeface="Franklin Gothic Book"/>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smtClean="0"/>
              <a:t>Click to edit Master text styles</a:t>
            </a:r>
          </a:p>
        </p:txBody>
      </p:sp>
    </p:spTree>
    <p:extLst>
      <p:ext uri="{BB962C8B-B14F-4D97-AF65-F5344CB8AC3E}">
        <p14:creationId xmlns="" xmlns:p14="http://schemas.microsoft.com/office/powerpoint/2010/main" val="999021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a:extLst>
              <a:ext uri="{28A0092B-C50C-407E-A947-70E740481C1C}">
                <a14:useLocalDpi xmlns=""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0"/>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8"/>
          <p:cNvSpPr>
            <a:spLocks noGrp="1"/>
          </p:cNvSpPr>
          <p:nvPr>
            <p:ph type="sldNum" sz="quarter" idx="14"/>
          </p:nvPr>
        </p:nvSpPr>
        <p:spPr>
          <a:xfrm>
            <a:off x="6592888" y="6396038"/>
            <a:ext cx="21336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 xmlns:p14="http://schemas.microsoft.com/office/powerpoint/2010/main" val="1354172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attendance-works-logo.eps"/>
          <p:cNvPicPr>
            <a:picLocks noChangeAspect="1"/>
          </p:cNvPicPr>
          <p:nvPr userDrawn="1"/>
        </p:nvPicPr>
        <p:blipFill>
          <a:blip r:embed="rId3">
            <a:extLst>
              <a:ext uri="{28A0092B-C50C-407E-A947-70E740481C1C}">
                <a14:useLocalDpi xmlns=""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a:spLocks noGrp="1"/>
          </p:cNvSpPr>
          <p:nvPr>
            <p:ph sz="half" idx="1"/>
          </p:nvPr>
        </p:nvSpPr>
        <p:spPr>
          <a:xfrm>
            <a:off x="457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8" name="Content Placeholder 3"/>
          <p:cNvSpPr>
            <a:spLocks noGrp="1"/>
          </p:cNvSpPr>
          <p:nvPr>
            <p:ph sz="half" idx="2"/>
          </p:nvPr>
        </p:nvSpPr>
        <p:spPr>
          <a:xfrm>
            <a:off x="4648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6"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8"/>
          <p:cNvSpPr>
            <a:spLocks noGrp="1"/>
          </p:cNvSpPr>
          <p:nvPr>
            <p:ph type="sldNum" sz="quarter" idx="14"/>
          </p:nvPr>
        </p:nvSpPr>
        <p:spPr>
          <a:xfrm>
            <a:off x="6605588" y="6381750"/>
            <a:ext cx="2133600" cy="365125"/>
          </a:xfrm>
        </p:spPr>
        <p:txBody>
          <a:bodyPr/>
          <a:lstStyle>
            <a:lvl1pPr>
              <a:defRPr/>
            </a:lvl1pPr>
          </a:lstStyle>
          <a:p>
            <a:pPr>
              <a:defRPr/>
            </a:pPr>
            <a:fld id="{EDC2612C-2750-4B1E-96EA-6B9AFAE753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17243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Rectangle 1"/>
          <p:cNvSpPr/>
          <p:nvPr userDrawn="1"/>
        </p:nvSpPr>
        <p:spPr>
          <a:xfrm>
            <a:off x="0" y="-144464"/>
            <a:ext cx="9144000" cy="576580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ubtitle 10"/>
          <p:cNvSpPr txBox="1">
            <a:spLocks/>
          </p:cNvSpPr>
          <p:nvPr userDrawn="1"/>
        </p:nvSpPr>
        <p:spPr>
          <a:xfrm>
            <a:off x="5702372" y="6375400"/>
            <a:ext cx="3730625" cy="4286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800" dirty="0" smtClean="0">
                <a:solidFill>
                  <a:srgbClr val="514141"/>
                </a:solidFill>
                <a:latin typeface="Franklin Gothic Medium" pitchFamily="34" charset="0"/>
                <a:cs typeface="Abadi MT Condensed Extra Bold"/>
              </a:rPr>
              <a:t>www.attendanceworks.org</a:t>
            </a:r>
            <a:endParaRPr lang="en-US" sz="1800" dirty="0">
              <a:solidFill>
                <a:srgbClr val="514141"/>
              </a:solidFill>
              <a:latin typeface="Franklin Gothic Medium" pitchFamily="34" charset="0"/>
              <a:cs typeface="Abadi MT Condensed Extra Bold"/>
            </a:endParaRPr>
          </a:p>
        </p:txBody>
      </p:sp>
      <p:pic>
        <p:nvPicPr>
          <p:cNvPr id="4" name="Picture 8" descr="attendance-works-logo.eps"/>
          <p:cNvPicPr>
            <a:picLocks noChangeAspect="1"/>
          </p:cNvPicPr>
          <p:nvPr userDrawn="1"/>
        </p:nvPicPr>
        <p:blipFill>
          <a:blip r:embed="rId2">
            <a:extLst>
              <a:ext uri="{28A0092B-C50C-407E-A947-70E740481C1C}">
                <a14:useLocalDpi xmlns="" xmlns:a14="http://schemas.microsoft.com/office/drawing/2010/main" val="0"/>
              </a:ext>
            </a:extLst>
          </a:blip>
          <a:srcRect b="10945"/>
          <a:stretch>
            <a:fillRect/>
          </a:stretch>
        </p:blipFill>
        <p:spPr bwMode="auto">
          <a:xfrm>
            <a:off x="324144" y="5794375"/>
            <a:ext cx="2225675" cy="93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flipV="1">
            <a:off x="0" y="5621338"/>
            <a:ext cx="9144000" cy="16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441681" y="78160"/>
            <a:ext cx="5202237" cy="70788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0" b="1" dirty="0">
                <a:solidFill>
                  <a:srgbClr val="514141"/>
                </a:solidFill>
                <a:latin typeface="Franklin Gothic Medium" pitchFamily="34" charset="0"/>
                <a:ea typeface="ADELE"/>
                <a:cs typeface="ADELE"/>
              </a:rPr>
              <a:t>Attendance Works</a:t>
            </a:r>
          </a:p>
        </p:txBody>
      </p:sp>
      <p:sp>
        <p:nvSpPr>
          <p:cNvPr id="7" name="TextBox 6"/>
          <p:cNvSpPr txBox="1">
            <a:spLocks noChangeArrowheads="1"/>
          </p:cNvSpPr>
          <p:nvPr userDrawn="1"/>
        </p:nvSpPr>
        <p:spPr bwMode="auto">
          <a:xfrm>
            <a:off x="426940" y="993266"/>
            <a:ext cx="7129462" cy="4093428"/>
          </a:xfrm>
          <a:prstGeom prst="rect">
            <a:avLst/>
          </a:prstGeom>
          <a:noFill/>
          <a:ln w="9525">
            <a:solidFill>
              <a:schemeClr val="bg2"/>
            </a:solidFill>
            <a:miter lim="800000"/>
            <a:headEnd/>
            <a:tailEnd/>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600" b="1" baseline="30000" dirty="0">
                <a:solidFill>
                  <a:srgbClr val="45AA42"/>
                </a:solidFill>
                <a:latin typeface="Franklin Gothic Medium" pitchFamily="34" charset="0"/>
              </a:rPr>
              <a:t>Hedy Chang</a:t>
            </a:r>
            <a:r>
              <a:rPr lang="en-US" sz="2600" b="1" baseline="30000" dirty="0">
                <a:solidFill>
                  <a:srgbClr val="514141"/>
                </a:solidFill>
                <a:latin typeface="Franklin Gothic Medium" pitchFamily="34" charset="0"/>
              </a:rPr>
              <a:t>, Director </a:t>
            </a:r>
            <a:br>
              <a:rPr lang="en-US" sz="2600" b="1" baseline="30000" dirty="0">
                <a:solidFill>
                  <a:srgbClr val="514141"/>
                </a:solidFill>
                <a:latin typeface="Franklin Gothic Medium" pitchFamily="34" charset="0"/>
              </a:rPr>
            </a:br>
            <a:r>
              <a:rPr lang="en-US" sz="2600" b="1" baseline="30000" dirty="0" smtClean="0">
                <a:solidFill>
                  <a:srgbClr val="514141"/>
                </a:solidFill>
                <a:latin typeface="Franklin Gothic Medium" pitchFamily="34" charset="0"/>
              </a:rPr>
              <a:t>hedy@attendanceworks.org</a:t>
            </a:r>
          </a:p>
          <a:p>
            <a:pPr eaLnBrk="1" hangingPunct="1">
              <a:defRPr/>
            </a:pPr>
            <a:r>
              <a:rPr lang="en-US" sz="2600" b="1" baseline="30000" dirty="0">
                <a:solidFill>
                  <a:srgbClr val="514141"/>
                </a:solidFill>
                <a:latin typeface="Franklin Gothic Medium" pitchFamily="34" charset="0"/>
              </a:rPr>
              <a:t/>
            </a:r>
            <a:br>
              <a:rPr lang="en-US" sz="2600" b="1" baseline="30000" dirty="0">
                <a:solidFill>
                  <a:srgbClr val="514141"/>
                </a:solidFill>
                <a:latin typeface="Franklin Gothic Medium" pitchFamily="34" charset="0"/>
              </a:rPr>
            </a:br>
            <a:r>
              <a:rPr lang="en-US" sz="2600" b="1" baseline="30000" dirty="0">
                <a:solidFill>
                  <a:srgbClr val="45AA42"/>
                </a:solidFill>
                <a:latin typeface="Franklin Gothic Medium" pitchFamily="34" charset="0"/>
              </a:rPr>
              <a:t>Cecelia Leong</a:t>
            </a:r>
            <a:r>
              <a:rPr lang="en-US" sz="2600" b="1" baseline="30000" dirty="0">
                <a:solidFill>
                  <a:srgbClr val="514141"/>
                </a:solidFill>
                <a:latin typeface="Franklin Gothic Medium" pitchFamily="34" charset="0"/>
              </a:rPr>
              <a:t>, Associate Director</a:t>
            </a:r>
          </a:p>
          <a:p>
            <a:pPr eaLnBrk="1" hangingPunct="1">
              <a:defRPr/>
            </a:pPr>
            <a:r>
              <a:rPr lang="en-US" sz="2600" b="1" baseline="30000" dirty="0">
                <a:solidFill>
                  <a:srgbClr val="514141"/>
                </a:solidFill>
                <a:latin typeface="Franklin Gothic Medium" pitchFamily="34" charset="0"/>
              </a:rPr>
              <a:t>cecelia@attendanceworks.org</a:t>
            </a:r>
            <a:br>
              <a:rPr lang="en-US" sz="2600" b="1" baseline="30000" dirty="0">
                <a:solidFill>
                  <a:srgbClr val="514141"/>
                </a:solidFill>
                <a:latin typeface="Franklin Gothic Medium" pitchFamily="34" charset="0"/>
              </a:rPr>
            </a:br>
            <a:endParaRPr lang="en-US" sz="2600" b="1" baseline="30000" dirty="0">
              <a:solidFill>
                <a:srgbClr val="514141"/>
              </a:solidFill>
              <a:latin typeface="Franklin Gothic Medium" pitchFamily="34" charset="0"/>
            </a:endParaRPr>
          </a:p>
          <a:p>
            <a:pPr eaLnBrk="1" hangingPunct="1">
              <a:defRPr/>
            </a:pPr>
            <a:r>
              <a:rPr lang="en-US" sz="2600" b="1" baseline="30000" dirty="0">
                <a:solidFill>
                  <a:srgbClr val="45AA42"/>
                </a:solidFill>
                <a:latin typeface="Franklin Gothic Medium" pitchFamily="34" charset="0"/>
              </a:rPr>
              <a:t>Phyllis Jordan</a:t>
            </a:r>
            <a:r>
              <a:rPr lang="en-US" sz="2600" b="1" baseline="30000" dirty="0">
                <a:solidFill>
                  <a:srgbClr val="514141"/>
                </a:solidFill>
                <a:latin typeface="Franklin Gothic Medium" pitchFamily="34" charset="0"/>
              </a:rPr>
              <a:t>, Communications Lead</a:t>
            </a:r>
          </a:p>
          <a:p>
            <a:pPr eaLnBrk="1" hangingPunct="1">
              <a:defRPr/>
            </a:pPr>
            <a:r>
              <a:rPr lang="en-US" sz="2600" b="1" baseline="30000" dirty="0">
                <a:solidFill>
                  <a:srgbClr val="514141"/>
                </a:solidFill>
                <a:latin typeface="Franklin Gothic Medium" pitchFamily="34" charset="0"/>
              </a:rPr>
              <a:t>phyllis@attendanceworks.org</a:t>
            </a:r>
          </a:p>
          <a:p>
            <a:pPr eaLnBrk="1" hangingPunct="1">
              <a:defRPr/>
            </a:pPr>
            <a:r>
              <a:rPr lang="en-US" sz="2600" b="1" baseline="30000" dirty="0" smtClean="0">
                <a:solidFill>
                  <a:srgbClr val="514141"/>
                </a:solidFill>
                <a:latin typeface="Franklin Gothic Medium" pitchFamily="34" charset="0"/>
              </a:rPr>
              <a:t>301.656.0348</a:t>
            </a:r>
          </a:p>
          <a:p>
            <a:pPr eaLnBrk="1" hangingPunct="1">
              <a:defRPr/>
            </a:pPr>
            <a:endParaRPr lang="en-US" sz="2600" b="1" baseline="30000" dirty="0" smtClean="0">
              <a:solidFill>
                <a:srgbClr val="514141"/>
              </a:solidFill>
              <a:latin typeface="Franklin Gothic Medium" pitchFamily="34" charset="0"/>
            </a:endParaRPr>
          </a:p>
          <a:p>
            <a:pPr eaLnBrk="1" hangingPunct="1">
              <a:defRPr/>
            </a:pPr>
            <a:r>
              <a:rPr lang="en-US" sz="2600" b="1" baseline="30000" dirty="0" smtClean="0">
                <a:solidFill>
                  <a:srgbClr val="45AA42"/>
                </a:solidFill>
                <a:latin typeface="Franklin Gothic Medium" pitchFamily="34" charset="0"/>
              </a:rPr>
              <a:t>Sue Fothergill</a:t>
            </a:r>
            <a:r>
              <a:rPr lang="en-US" sz="2600" b="1" baseline="30000" dirty="0" smtClean="0">
                <a:solidFill>
                  <a:srgbClr val="514141"/>
                </a:solidFill>
                <a:latin typeface="Franklin Gothic Medium" pitchFamily="34" charset="0"/>
              </a:rPr>
              <a:t>, Senior Policy Associate</a:t>
            </a:r>
          </a:p>
          <a:p>
            <a:pPr eaLnBrk="1" hangingPunct="1">
              <a:defRPr/>
            </a:pPr>
            <a:r>
              <a:rPr lang="en-US" sz="2600" b="1" baseline="30000" dirty="0" smtClean="0">
                <a:solidFill>
                  <a:srgbClr val="514141"/>
                </a:solidFill>
                <a:latin typeface="Franklin Gothic Medium" pitchFamily="34" charset="0"/>
              </a:rPr>
              <a:t>sue@attendanceworks.org</a:t>
            </a:r>
            <a:endParaRPr lang="en-US" sz="2600" b="1" baseline="30000" dirty="0">
              <a:solidFill>
                <a:srgbClr val="514141"/>
              </a:solidFill>
              <a:latin typeface="Franklin Gothic Medium" pitchFamily="34" charset="0"/>
            </a:endParaRPr>
          </a:p>
          <a:p>
            <a:pPr eaLnBrk="1" hangingPunct="1">
              <a:defRPr/>
            </a:pPr>
            <a:endParaRPr lang="en-US" sz="2600" b="1" baseline="30000" dirty="0">
              <a:solidFill>
                <a:srgbClr val="45AA42"/>
              </a:solidFill>
              <a:latin typeface="Franklin Gothic Medium" pitchFamily="34" charset="0"/>
            </a:endParaRPr>
          </a:p>
          <a:p>
            <a:pPr eaLnBrk="1" hangingPunct="1">
              <a:defRPr/>
            </a:pPr>
            <a:r>
              <a:rPr lang="en-US" sz="2600" b="1" baseline="30000" dirty="0">
                <a:solidFill>
                  <a:srgbClr val="45AA42"/>
                </a:solidFill>
                <a:latin typeface="Franklin Gothic Medium" pitchFamily="34" charset="0"/>
              </a:rPr>
              <a:t>Elise </a:t>
            </a:r>
            <a:r>
              <a:rPr lang="en-US" sz="2600" b="1" baseline="30000" dirty="0" smtClean="0">
                <a:solidFill>
                  <a:srgbClr val="45AA42"/>
                </a:solidFill>
                <a:latin typeface="Franklin Gothic Medium" pitchFamily="34" charset="0"/>
              </a:rPr>
              <a:t>Dizon-Ross</a:t>
            </a:r>
            <a:r>
              <a:rPr lang="en-US" sz="2600" b="1" baseline="30000" dirty="0">
                <a:solidFill>
                  <a:prstClr val="black"/>
                </a:solidFill>
                <a:latin typeface="Franklin Gothic Medium" pitchFamily="34" charset="0"/>
              </a:rPr>
              <a:t>,</a:t>
            </a:r>
            <a:r>
              <a:rPr lang="en-US" sz="2600" b="1" baseline="30000" dirty="0">
                <a:solidFill>
                  <a:srgbClr val="45AA42"/>
                </a:solidFill>
                <a:latin typeface="Franklin Gothic Medium" pitchFamily="34" charset="0"/>
              </a:rPr>
              <a:t> </a:t>
            </a:r>
            <a:r>
              <a:rPr lang="en-US" sz="2600" b="1" baseline="30000" dirty="0" smtClean="0">
                <a:solidFill>
                  <a:srgbClr val="514141"/>
                </a:solidFill>
                <a:latin typeface="Franklin Gothic Medium" pitchFamily="34" charset="0"/>
              </a:rPr>
              <a:t>Manager, Research </a:t>
            </a:r>
            <a:r>
              <a:rPr lang="en-US" sz="2600" b="1" baseline="30000" dirty="0">
                <a:solidFill>
                  <a:srgbClr val="514141"/>
                </a:solidFill>
                <a:latin typeface="Franklin Gothic Medium" pitchFamily="34" charset="0"/>
              </a:rPr>
              <a:t>&amp; </a:t>
            </a:r>
            <a:r>
              <a:rPr lang="en-US" sz="2600" b="1" baseline="30000" dirty="0" smtClean="0">
                <a:solidFill>
                  <a:srgbClr val="514141"/>
                </a:solidFill>
                <a:latin typeface="Franklin Gothic Medium" pitchFamily="34" charset="0"/>
              </a:rPr>
              <a:t>Development</a:t>
            </a:r>
          </a:p>
          <a:p>
            <a:pPr eaLnBrk="1" hangingPunct="1">
              <a:defRPr/>
            </a:pPr>
            <a:r>
              <a:rPr lang="en-US" sz="2600" b="1" baseline="30000" dirty="0" smtClean="0">
                <a:solidFill>
                  <a:srgbClr val="514141"/>
                </a:solidFill>
                <a:latin typeface="Franklin Gothic Medium" pitchFamily="34" charset="0"/>
              </a:rPr>
              <a:t>elise@attendanceworks.org</a:t>
            </a:r>
            <a:endParaRPr lang="en-US" sz="2600" b="1" baseline="30000" dirty="0">
              <a:solidFill>
                <a:srgbClr val="514141"/>
              </a:solidFill>
              <a:latin typeface="Franklin Gothic Medium" pitchFamily="34" charset="0"/>
            </a:endParaRPr>
          </a:p>
        </p:txBody>
      </p:sp>
    </p:spTree>
    <p:extLst>
      <p:ext uri="{BB962C8B-B14F-4D97-AF65-F5344CB8AC3E}">
        <p14:creationId xmlns="" xmlns:p14="http://schemas.microsoft.com/office/powerpoint/2010/main" val="3916163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Vertical Title and Text">
    <p:spTree>
      <p:nvGrpSpPr>
        <p:cNvPr id="1" name=""/>
        <p:cNvGrpSpPr/>
        <p:nvPr/>
      </p:nvGrpSpPr>
      <p:grpSpPr>
        <a:xfrm>
          <a:off x="0" y="0"/>
          <a:ext cx="0" cy="0"/>
          <a:chOff x="0" y="0"/>
          <a:chExt cx="0" cy="0"/>
        </a:xfrm>
      </p:grpSpPr>
      <p:sp>
        <p:nvSpPr>
          <p:cNvPr id="3"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sp>
        <p:nvSpPr>
          <p:cNvPr id="4"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Bar Accent 2"/>
          <p:cNvSpPr/>
          <p:nvPr/>
        </p:nvSpPr>
        <p:spPr>
          <a:xfrm rot="5400000">
            <a:off x="8428037" y="-198437"/>
            <a:ext cx="136525"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preferRelativeResize="0">
            <a:picLocks/>
          </p:cNvPicPr>
          <p:nvPr userDrawn="1"/>
        </p:nvPicPr>
        <p:blipFill rotWithShape="1">
          <a:blip r:embed="rId2" cstate="print"/>
          <a:srcRect/>
          <a:stretch/>
        </p:blipFill>
        <p:spPr>
          <a:xfrm>
            <a:off x="482600" y="152400"/>
            <a:ext cx="887413" cy="887413"/>
          </a:xfrm>
          <a:prstGeom prst="rect">
            <a:avLst/>
          </a:prstGeom>
          <a:ln w="25400">
            <a:solidFill>
              <a:schemeClr val="tx2">
                <a:lumMod val="75000"/>
              </a:schemeClr>
            </a:solidFill>
          </a:ln>
        </p:spPr>
      </p:pic>
      <p:sp>
        <p:nvSpPr>
          <p:cNvPr id="7" name="TextBox 6"/>
          <p:cNvSpPr txBox="1"/>
          <p:nvPr userDrawn="1"/>
        </p:nvSpPr>
        <p:spPr>
          <a:xfrm>
            <a:off x="8077200" y="6172200"/>
            <a:ext cx="762000" cy="261938"/>
          </a:xfrm>
          <a:prstGeom prst="rect">
            <a:avLst/>
          </a:prstGeom>
          <a:noFill/>
        </p:spPr>
        <p:txBody>
          <a:bodyPr>
            <a:spAutoFit/>
          </a:bodyPr>
          <a:lstStyle/>
          <a:p>
            <a:pPr fontAlgn="auto">
              <a:spcBef>
                <a:spcPts val="0"/>
              </a:spcBef>
              <a:spcAft>
                <a:spcPts val="0"/>
              </a:spcAft>
              <a:defRPr/>
            </a:pPr>
            <a:fld id="{B6A51A90-C35C-47E9-A2DB-6A1DB384A2B2}" type="slidenum">
              <a:rPr lang="en-US" sz="1100">
                <a:solidFill>
                  <a:schemeClr val="bg1">
                    <a:lumMod val="95000"/>
                  </a:schemeClr>
                </a:solidFill>
                <a:latin typeface="Century Gothic" pitchFamily="34" charset="0"/>
                <a:cs typeface="+mn-cs"/>
              </a:rPr>
              <a:pPr fontAlgn="auto">
                <a:spcBef>
                  <a:spcPts val="0"/>
                </a:spcBef>
                <a:spcAft>
                  <a:spcPts val="0"/>
                </a:spcAft>
                <a:defRPr/>
              </a:pPr>
              <a:t>‹#›</a:t>
            </a:fld>
            <a:endParaRPr lang="en-US" sz="1100" dirty="0">
              <a:solidFill>
                <a:schemeClr val="bg1">
                  <a:lumMod val="95000"/>
                </a:schemeClr>
              </a:solidFill>
              <a:latin typeface="Century Gothic" pitchFamily="34" charset="0"/>
              <a:cs typeface="+mn-cs"/>
            </a:endParaRPr>
          </a:p>
        </p:txBody>
      </p:sp>
      <p:sp>
        <p:nvSpPr>
          <p:cNvPr id="12" name="Content Placeholder 2"/>
          <p:cNvSpPr>
            <a:spLocks noGrp="1"/>
          </p:cNvSpPr>
          <p:nvPr>
            <p:ph idx="1"/>
          </p:nvPr>
        </p:nvSpPr>
        <p:spPr>
          <a:xfrm>
            <a:off x="457200" y="1143001"/>
            <a:ext cx="70866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87705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Vertical Title and Text">
    <p:spTree>
      <p:nvGrpSpPr>
        <p:cNvPr id="1" name=""/>
        <p:cNvGrpSpPr/>
        <p:nvPr/>
      </p:nvGrpSpPr>
      <p:grpSpPr>
        <a:xfrm>
          <a:off x="0" y="0"/>
          <a:ext cx="0" cy="0"/>
          <a:chOff x="0" y="0"/>
          <a:chExt cx="0" cy="0"/>
        </a:xfrm>
      </p:grpSpPr>
      <p:sp>
        <p:nvSpPr>
          <p:cNvPr id="9"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0" name="Bar Accent 1"/>
          <p:cNvSpPr/>
          <p:nvPr/>
        </p:nvSpPr>
        <p:spPr>
          <a:xfrm rot="5400000">
            <a:off x="3853519" y="-3482340"/>
            <a:ext cx="137160" cy="78638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ar Accent 2"/>
          <p:cNvSpPr/>
          <p:nvPr/>
        </p:nvSpPr>
        <p:spPr>
          <a:xfrm rot="5400000">
            <a:off x="8427720" y="-198120"/>
            <a:ext cx="137160"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preferRelativeResize="0">
            <a:picLocks/>
          </p:cNvPicPr>
          <p:nvPr userDrawn="1"/>
        </p:nvPicPr>
        <p:blipFill rotWithShape="1">
          <a:blip r:embed="rId2" cstate="email">
            <a:extLst>
              <a:ext uri="{28A0092B-C50C-407E-A947-70E740481C1C}">
                <a14:useLocalDpi xmlns="" xmlns:a14="http://schemas.microsoft.com/office/drawing/2010/main"/>
              </a:ext>
            </a:extLst>
          </a:blip>
          <a:srcRect/>
          <a:stretch/>
        </p:blipFill>
        <p:spPr>
          <a:xfrm>
            <a:off x="483160" y="152400"/>
            <a:ext cx="886968" cy="886968"/>
          </a:xfrm>
          <a:prstGeom prst="rect">
            <a:avLst/>
          </a:prstGeom>
          <a:ln w="25400">
            <a:solidFill>
              <a:schemeClr val="tx2">
                <a:lumMod val="75000"/>
              </a:schemeClr>
            </a:solidFill>
          </a:ln>
        </p:spPr>
      </p:pic>
      <p:sp>
        <p:nvSpPr>
          <p:cNvPr id="8" name="Content Placeholder 2"/>
          <p:cNvSpPr>
            <a:spLocks noGrp="1"/>
          </p:cNvSpPr>
          <p:nvPr>
            <p:ph idx="10"/>
          </p:nvPr>
        </p:nvSpPr>
        <p:spPr>
          <a:xfrm>
            <a:off x="1676400" y="609600"/>
            <a:ext cx="6172200" cy="838200"/>
          </a:xfrm>
        </p:spPr>
        <p:txBody>
          <a:bodyPr>
            <a:normAutofit/>
          </a:bodyPr>
          <a:lstStyle>
            <a:lvl1pPr marL="0" indent="0">
              <a:buNone/>
              <a:defRPr sz="2600" b="1">
                <a:solidFill>
                  <a:schemeClr val="tx1"/>
                </a:solidFill>
                <a:latin typeface="Century Gothic"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p:txBody>
      </p:sp>
      <p:sp>
        <p:nvSpPr>
          <p:cNvPr id="13" name="Content Placeholder 2"/>
          <p:cNvSpPr>
            <a:spLocks noGrp="1"/>
          </p:cNvSpPr>
          <p:nvPr>
            <p:ph idx="1"/>
          </p:nvPr>
        </p:nvSpPr>
        <p:spPr>
          <a:xfrm>
            <a:off x="457200" y="1676400"/>
            <a:ext cx="7086600" cy="472440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Box 11"/>
          <p:cNvSpPr txBox="1"/>
          <p:nvPr userDrawn="1"/>
        </p:nvSpPr>
        <p:spPr>
          <a:xfrm>
            <a:off x="8305800" y="6367790"/>
            <a:ext cx="762000" cy="292388"/>
          </a:xfrm>
          <a:prstGeom prst="rect">
            <a:avLst/>
          </a:prstGeom>
          <a:noFill/>
        </p:spPr>
        <p:txBody>
          <a:bodyPr wrap="square" rtlCol="0">
            <a:spAutoFit/>
          </a:bodyPr>
          <a:lstStyle/>
          <a:p>
            <a:fld id="{2311EEF3-B883-41B3-B9FC-D4ACB088BFCE}" type="slidenum">
              <a:rPr lang="en-US" sz="1300" b="1" smtClean="0">
                <a:solidFill>
                  <a:schemeClr val="bg1"/>
                </a:solidFill>
                <a:latin typeface="Century Gothic" pitchFamily="34" charset="0"/>
              </a:rPr>
              <a:pPr/>
              <a:t>‹#›</a:t>
            </a:fld>
            <a:endParaRPr lang="en-US" sz="1300" b="1" dirty="0">
              <a:solidFill>
                <a:schemeClr val="bg1"/>
              </a:solidFill>
              <a:latin typeface="Century Gothic" pitchFamily="34" charset="0"/>
            </a:endParaRPr>
          </a:p>
        </p:txBody>
      </p:sp>
    </p:spTree>
    <p:extLst>
      <p:ext uri="{BB962C8B-B14F-4D97-AF65-F5344CB8AC3E}">
        <p14:creationId xmlns="" xmlns:p14="http://schemas.microsoft.com/office/powerpoint/2010/main" val="38593158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0092AB-D7A4-48A8-9CFE-53324D5AF8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745733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2F850F-C6D1-4998-842A-89DEC34BA09C}"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30616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F850F-C6D1-4998-842A-89DEC34BA09C}"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09236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2F850F-C6D1-4998-842A-89DEC34BA09C}"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53664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2F850F-C6D1-4998-842A-89DEC34BA09C}" type="datetimeFigureOut">
              <a:rPr lang="en-US" smtClean="0">
                <a:solidFill>
                  <a:prstClr val="black">
                    <a:tint val="75000"/>
                  </a:prstClr>
                </a:solidFill>
              </a:rPr>
              <a:pPr/>
              <a:t>12/16/2014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56506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2F850F-C6D1-4998-842A-89DEC34BA09C}" type="datetimeFigureOut">
              <a:rPr lang="en-US" smtClean="0">
                <a:solidFill>
                  <a:prstClr val="black">
                    <a:tint val="75000"/>
                  </a:prstClr>
                </a:solidFill>
              </a:rPr>
              <a:pPr/>
              <a:t>12/16/2014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7586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2F850F-C6D1-4998-842A-89DEC34BA09C}" type="datetimeFigureOut">
              <a:rPr lang="en-US" smtClean="0">
                <a:solidFill>
                  <a:prstClr val="black">
                    <a:tint val="75000"/>
                  </a:prstClr>
                </a:solidFill>
              </a:rPr>
              <a:pPr/>
              <a:t>12/16/2014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33337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F850F-C6D1-4998-842A-89DEC34BA09C}" type="datetimeFigureOut">
              <a:rPr lang="en-US" smtClean="0">
                <a:solidFill>
                  <a:prstClr val="black">
                    <a:tint val="75000"/>
                  </a:prstClr>
                </a:solidFill>
              </a:rPr>
              <a:pPr/>
              <a:t>12/16/2014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27047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F850F-C6D1-4998-842A-89DEC34BA09C}" type="datetimeFigureOut">
              <a:rPr lang="en-US" smtClean="0">
                <a:solidFill>
                  <a:prstClr val="black">
                    <a:tint val="75000"/>
                  </a:prstClr>
                </a:solidFill>
              </a:rPr>
              <a:pPr/>
              <a:t>12/16/2014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420550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F850F-C6D1-4998-842A-89DEC34BA09C}" type="datetimeFigureOut">
              <a:rPr lang="en-US" smtClean="0">
                <a:solidFill>
                  <a:prstClr val="black">
                    <a:tint val="75000"/>
                  </a:prstClr>
                </a:solidFill>
              </a:rPr>
              <a:pPr/>
              <a:t>12/16/2014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70777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F850F-C6D1-4998-842A-89DEC34BA09C}"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3658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2DE883-E7A1-4385-A63A-A3FC9F15C8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697437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F850F-C6D1-4998-842A-89DEC34BA09C}" type="datetimeFigureOut">
              <a:rPr lang="en-US" smtClean="0">
                <a:solidFill>
                  <a:prstClr val="black">
                    <a:tint val="75000"/>
                  </a:prstClr>
                </a:solidFill>
              </a:rPr>
              <a:pPr/>
              <a:t>12/16/2014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C5D79F-D7B6-4298-A631-68E2AD6E53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12134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403E0E-695C-424E-AD0C-7AD238AA6E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1022429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0092AB-D7A4-48A8-9CFE-53324D5AF8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8875183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2DE883-E7A1-4385-A63A-A3FC9F15C8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1442889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E51A2B-6551-4DE6-BCF7-497A2CD5EF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50494021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B9EBAF-30BD-44A9-803E-1DCAF70BAB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5350725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5C0B75-EB37-4315-928B-EE788A5774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1373285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0" y="-53975"/>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 Placeholder 18"/>
          <p:cNvSpPr>
            <a:spLocks noGrp="1"/>
          </p:cNvSpPr>
          <p:nvPr>
            <p:ph type="body" sz="quarter" idx="13"/>
          </p:nvPr>
        </p:nvSpPr>
        <p:spPr>
          <a:xfrm>
            <a:off x="526143" y="1555590"/>
            <a:ext cx="8236857" cy="1460662"/>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3"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8" name="Picture 7" descr="MissingChild-01.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87928" y="4499432"/>
            <a:ext cx="6556163" cy="2237921"/>
          </a:xfrm>
          <a:prstGeom prst="rect">
            <a:avLst/>
          </a:prstGeom>
        </p:spPr>
      </p:pic>
    </p:spTree>
    <p:extLst>
      <p:ext uri="{BB962C8B-B14F-4D97-AF65-F5344CB8AC3E}">
        <p14:creationId xmlns="" xmlns:p14="http://schemas.microsoft.com/office/powerpoint/2010/main" val="35516292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0" y="-53975"/>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 Placeholder 18"/>
          <p:cNvSpPr>
            <a:spLocks noGrp="1"/>
          </p:cNvSpPr>
          <p:nvPr>
            <p:ph type="body" sz="quarter" idx="13"/>
          </p:nvPr>
        </p:nvSpPr>
        <p:spPr>
          <a:xfrm>
            <a:off x="526143" y="1555590"/>
            <a:ext cx="8236857" cy="1460662"/>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3"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8" name="Picture 7" descr="KidsatDesks-01.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433286" y="4572973"/>
            <a:ext cx="6453660" cy="2202932"/>
          </a:xfrm>
          <a:prstGeom prst="rect">
            <a:avLst/>
          </a:prstGeom>
        </p:spPr>
      </p:pic>
    </p:spTree>
    <p:extLst>
      <p:ext uri="{BB962C8B-B14F-4D97-AF65-F5344CB8AC3E}">
        <p14:creationId xmlns="" xmlns:p14="http://schemas.microsoft.com/office/powerpoint/2010/main" val="37721533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0" y="-53975"/>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 Placeholder 18"/>
          <p:cNvSpPr>
            <a:spLocks noGrp="1"/>
          </p:cNvSpPr>
          <p:nvPr>
            <p:ph type="body" sz="quarter" idx="13"/>
          </p:nvPr>
        </p:nvSpPr>
        <p:spPr>
          <a:xfrm>
            <a:off x="526143" y="1555590"/>
            <a:ext cx="8236857" cy="1460662"/>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3"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9" name="Picture 8" descr="GradKidsIllustration-01.png"/>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10714" t="9721" r="10516" b="20125"/>
          <a:stretch/>
        </p:blipFill>
        <p:spPr>
          <a:xfrm>
            <a:off x="1959428" y="3986894"/>
            <a:ext cx="5585095" cy="2521857"/>
          </a:xfrm>
          <a:prstGeom prst="rect">
            <a:avLst/>
          </a:prstGeom>
        </p:spPr>
      </p:pic>
    </p:spTree>
    <p:extLst>
      <p:ext uri="{BB962C8B-B14F-4D97-AF65-F5344CB8AC3E}">
        <p14:creationId xmlns="" xmlns:p14="http://schemas.microsoft.com/office/powerpoint/2010/main" val="35544236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E51A2B-6551-4DE6-BCF7-497A2CD5EF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4365785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D4E149-91E0-427A-8015-F6CA43773E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9989910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277C12-78E6-4F9B-8DAB-E979936725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4759187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39FAC5-4B71-4EA9-A3AF-D0124778E2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9246780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FA94A-3D14-4185-BA5E-848CAB94D3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0721236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53975"/>
            <a:ext cx="9217025" cy="6011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cstate="print">
            <a:extLst>
              <a:ext uri="{28A0092B-C50C-407E-A947-70E740481C1C}">
                <a14:useLocalDpi xmlns="" xmlns:a14="http://schemas.microsoft.com/office/drawing/2010/main" val="0"/>
              </a:ext>
            </a:extLst>
          </a:blip>
          <a:srcRect b="10945"/>
          <a:stretch>
            <a:fillRect/>
          </a:stretch>
        </p:blipFill>
        <p:spPr bwMode="auto">
          <a:xfrm>
            <a:off x="238125" y="173038"/>
            <a:ext cx="2627313" cy="935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iStock_000010171025_Small.jpg"/>
          <p:cNvPicPr>
            <a:picLocks noChangeAspect="1"/>
          </p:cNvPicPr>
          <p:nvPr userDrawn="1"/>
        </p:nvPicPr>
        <p:blipFill rotWithShape="1">
          <a:blip r:embed="rId4" cstate="screen">
            <a:extLst/>
          </a:blip>
          <a:srcRect/>
          <a:stretch/>
        </p:blipFill>
        <p:spPr>
          <a:xfrm>
            <a:off x="423083" y="3512251"/>
            <a:ext cx="2442948" cy="1987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0"/>
          <p:cNvPicPr>
            <a:picLocks noChangeAspect="1"/>
          </p:cNvPicPr>
          <p:nvPr userDrawn="1"/>
        </p:nvPicPr>
        <p:blipFill>
          <a:blip r:embed="rId2" cstate="print">
            <a:extLst>
              <a:ext uri="{28A0092B-C50C-407E-A947-70E740481C1C}">
                <a14:useLocalDpi xmlns="" xmlns:a14="http://schemas.microsoft.com/office/drawing/2010/main" val="0"/>
              </a:ext>
            </a:extLst>
          </a:blip>
          <a:srcRect r="72760" b="80276"/>
          <a:stretch>
            <a:fillRect/>
          </a:stretch>
        </p:blipFill>
        <p:spPr bwMode="auto">
          <a:xfrm>
            <a:off x="0" y="1258888"/>
            <a:ext cx="2865438" cy="5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userDrawn="1"/>
        </p:nvSpPr>
        <p:spPr>
          <a:xfrm>
            <a:off x="6373131" y="6338888"/>
            <a:ext cx="3730625" cy="369887"/>
          </a:xfrm>
          <a:prstGeom prst="rect">
            <a:avLst/>
          </a:prstGeom>
          <a:noFill/>
        </p:spPr>
        <p:txBody>
          <a:bodyPr>
            <a:spAutoFit/>
          </a:bodyPr>
          <a:lstStyle/>
          <a:p>
            <a:pPr fontAlgn="auto">
              <a:spcBef>
                <a:spcPts val="0"/>
              </a:spcBef>
              <a:spcAft>
                <a:spcPts val="0"/>
              </a:spcAft>
              <a:defRPr/>
            </a:pPr>
            <a:r>
              <a:rPr lang="en-US" b="1" dirty="0" err="1">
                <a:solidFill>
                  <a:srgbClr val="514141"/>
                </a:solidFill>
                <a:latin typeface="Franklin Gothic Medium"/>
                <a:cs typeface="Franklin Gothic Medium"/>
              </a:rPr>
              <a:t>www.attendanceworks.org</a:t>
            </a:r>
            <a:endParaRPr lang="en-US" b="1" dirty="0">
              <a:solidFill>
                <a:srgbClr val="514141"/>
              </a:solidFill>
              <a:latin typeface="Franklin Gothic Medium"/>
              <a:cs typeface="Franklin Gothic Medium"/>
            </a:endParaRPr>
          </a:p>
        </p:txBody>
      </p:sp>
      <p:pic>
        <p:nvPicPr>
          <p:cNvPr id="11" name="Picture 1" descr="C:\Users\Hedy\Pictures\iStock_000014573705_Small.jpg"/>
          <p:cNvPicPr>
            <a:picLocks noChangeAspect="1" noChangeArrowheads="1"/>
          </p:cNvPicPr>
          <p:nvPr userDrawn="1"/>
        </p:nvPicPr>
        <p:blipFill>
          <a:blip r:embed="rId5" cstate="screen"/>
          <a:srcRect/>
          <a:stretch>
            <a:fillRect/>
          </a:stretch>
        </p:blipFill>
        <p:spPr bwMode="auto">
          <a:xfrm>
            <a:off x="423083" y="1528549"/>
            <a:ext cx="2442948" cy="1731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p:cNvSpPr>
            <a:spLocks noGrp="1"/>
          </p:cNvSpPr>
          <p:nvPr>
            <p:ph type="body" sz="quarter" idx="10"/>
          </p:nvPr>
        </p:nvSpPr>
        <p:spPr>
          <a:xfrm>
            <a:off x="3444875" y="2222338"/>
            <a:ext cx="5589588" cy="2127411"/>
          </a:xfrm>
        </p:spPr>
        <p:txBody>
          <a:bodyPr/>
          <a:lstStyle>
            <a:lvl1pPr marL="0" indent="0">
              <a:buNone/>
              <a:defRPr sz="4000" b="1">
                <a:solidFill>
                  <a:srgbClr val="514141"/>
                </a:solidFill>
                <a:latin typeface="Franklin Gothic Medium"/>
                <a:cs typeface="Franklin Gothic Medium"/>
              </a:defRPr>
            </a:lvl1pPr>
            <a:lvl2pPr>
              <a:defRPr b="1">
                <a:solidFill>
                  <a:srgbClr val="514141"/>
                </a:solidFill>
                <a:latin typeface="Franklin Gothic Medium"/>
                <a:cs typeface="Franklin Gothic Medium"/>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21" name="Text Placeholder 20"/>
          <p:cNvSpPr>
            <a:spLocks noGrp="1"/>
          </p:cNvSpPr>
          <p:nvPr>
            <p:ph type="body" sz="quarter" idx="11"/>
          </p:nvPr>
        </p:nvSpPr>
        <p:spPr>
          <a:xfrm>
            <a:off x="3444875" y="4349750"/>
            <a:ext cx="5589588" cy="471488"/>
          </a:xfrm>
        </p:spPr>
        <p:txBody>
          <a:bodyPr>
            <a:normAutofit/>
          </a:bodyPr>
          <a:lstStyle>
            <a:lvl1pPr marL="0" indent="0">
              <a:buNone/>
              <a:defRPr sz="2400" b="0" i="1">
                <a:solidFill>
                  <a:schemeClr val="accent1"/>
                </a:solidFill>
                <a:latin typeface="Franklin Gothic Medium"/>
                <a:cs typeface="Franklin Gothic Medium"/>
              </a:defRPr>
            </a:lvl1pPr>
          </a:lstStyle>
          <a:p>
            <a:pPr lvl="0"/>
            <a:r>
              <a:rPr lang="en-US" dirty="0" smtClean="0"/>
              <a:t>Click to edit Master text styles</a:t>
            </a:r>
          </a:p>
        </p:txBody>
      </p:sp>
      <p:sp>
        <p:nvSpPr>
          <p:cNvPr id="23" name="Text Placeholder 22"/>
          <p:cNvSpPr>
            <a:spLocks noGrp="1"/>
          </p:cNvSpPr>
          <p:nvPr>
            <p:ph type="body" sz="quarter" idx="12"/>
          </p:nvPr>
        </p:nvSpPr>
        <p:spPr>
          <a:xfrm>
            <a:off x="238125" y="6302375"/>
            <a:ext cx="2063750" cy="430213"/>
          </a:xfrm>
        </p:spPr>
        <p:txBody>
          <a:bodyPr>
            <a:noAutofit/>
          </a:bodyPr>
          <a:lstStyle>
            <a:lvl1pPr marL="0" indent="0">
              <a:buNone/>
              <a:defRPr sz="1600">
                <a:latin typeface="Franklin Gothic Book"/>
                <a:cs typeface="Franklin Gothic Book"/>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smtClean="0"/>
              <a:t>Click to edit Master text styles</a:t>
            </a:r>
          </a:p>
        </p:txBody>
      </p:sp>
    </p:spTree>
    <p:extLst>
      <p:ext uri="{BB962C8B-B14F-4D97-AF65-F5344CB8AC3E}">
        <p14:creationId xmlns="" xmlns:p14="http://schemas.microsoft.com/office/powerpoint/2010/main" val="29246237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cstate="print">
            <a:extLst>
              <a:ext uri="{28A0092B-C50C-407E-A947-70E740481C1C}">
                <a14:useLocalDpi xmlns=""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0"/>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8"/>
          <p:cNvSpPr>
            <a:spLocks noGrp="1"/>
          </p:cNvSpPr>
          <p:nvPr>
            <p:ph type="sldNum" sz="quarter" idx="14"/>
          </p:nvPr>
        </p:nvSpPr>
        <p:spPr>
          <a:xfrm>
            <a:off x="6592888" y="6396038"/>
            <a:ext cx="21336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 xmlns:p14="http://schemas.microsoft.com/office/powerpoint/2010/main" val="37688589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attendance-works-logo.eps"/>
          <p:cNvPicPr>
            <a:picLocks noChangeAspect="1"/>
          </p:cNvPicPr>
          <p:nvPr userDrawn="1"/>
        </p:nvPicPr>
        <p:blipFill>
          <a:blip r:embed="rId3" cstate="print">
            <a:extLst>
              <a:ext uri="{28A0092B-C50C-407E-A947-70E740481C1C}">
                <a14:useLocalDpi xmlns=""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a:spLocks noGrp="1"/>
          </p:cNvSpPr>
          <p:nvPr>
            <p:ph sz="half" idx="1"/>
          </p:nvPr>
        </p:nvSpPr>
        <p:spPr>
          <a:xfrm>
            <a:off x="457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8" name="Content Placeholder 3"/>
          <p:cNvSpPr>
            <a:spLocks noGrp="1"/>
          </p:cNvSpPr>
          <p:nvPr>
            <p:ph sz="half" idx="2"/>
          </p:nvPr>
        </p:nvSpPr>
        <p:spPr>
          <a:xfrm>
            <a:off x="4648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6"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8"/>
          <p:cNvSpPr>
            <a:spLocks noGrp="1"/>
          </p:cNvSpPr>
          <p:nvPr>
            <p:ph type="sldNum" sz="quarter" idx="14"/>
          </p:nvPr>
        </p:nvSpPr>
        <p:spPr>
          <a:xfrm>
            <a:off x="6605588" y="6381750"/>
            <a:ext cx="2133600" cy="365125"/>
          </a:xfrm>
        </p:spPr>
        <p:txBody>
          <a:bodyPr/>
          <a:lstStyle>
            <a:lvl1pPr>
              <a:defRPr/>
            </a:lvl1pPr>
          </a:lstStyle>
          <a:p>
            <a:pPr>
              <a:defRPr/>
            </a:pPr>
            <a:fld id="{EDC2612C-2750-4B1E-96EA-6B9AFAE753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9671725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Rectangle 1"/>
          <p:cNvSpPr/>
          <p:nvPr userDrawn="1"/>
        </p:nvSpPr>
        <p:spPr>
          <a:xfrm>
            <a:off x="0" y="-144464"/>
            <a:ext cx="9144000" cy="576580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ubtitle 10"/>
          <p:cNvSpPr txBox="1">
            <a:spLocks/>
          </p:cNvSpPr>
          <p:nvPr userDrawn="1"/>
        </p:nvSpPr>
        <p:spPr>
          <a:xfrm>
            <a:off x="5702372" y="6375400"/>
            <a:ext cx="3730625" cy="4286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800" dirty="0" smtClean="0">
                <a:solidFill>
                  <a:srgbClr val="514141"/>
                </a:solidFill>
                <a:latin typeface="Franklin Gothic Medium" pitchFamily="34" charset="0"/>
                <a:cs typeface="Abadi MT Condensed Extra Bold"/>
              </a:rPr>
              <a:t>www.attendanceworks.org</a:t>
            </a:r>
            <a:endParaRPr lang="en-US" sz="1800" dirty="0">
              <a:solidFill>
                <a:srgbClr val="514141"/>
              </a:solidFill>
              <a:latin typeface="Franklin Gothic Medium" pitchFamily="34" charset="0"/>
              <a:cs typeface="Abadi MT Condensed Extra Bold"/>
            </a:endParaRPr>
          </a:p>
        </p:txBody>
      </p:sp>
      <p:pic>
        <p:nvPicPr>
          <p:cNvPr id="4" name="Picture 8" descr="attendance-works-logo.eps"/>
          <p:cNvPicPr>
            <a:picLocks noChangeAspect="1"/>
          </p:cNvPicPr>
          <p:nvPr userDrawn="1"/>
        </p:nvPicPr>
        <p:blipFill>
          <a:blip r:embed="rId2" cstate="print">
            <a:extLst>
              <a:ext uri="{28A0092B-C50C-407E-A947-70E740481C1C}">
                <a14:useLocalDpi xmlns="" xmlns:a14="http://schemas.microsoft.com/office/drawing/2010/main" val="0"/>
              </a:ext>
            </a:extLst>
          </a:blip>
          <a:srcRect b="10945"/>
          <a:stretch>
            <a:fillRect/>
          </a:stretch>
        </p:blipFill>
        <p:spPr bwMode="auto">
          <a:xfrm>
            <a:off x="324144" y="5794375"/>
            <a:ext cx="2225675" cy="93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flipV="1">
            <a:off x="0" y="5621338"/>
            <a:ext cx="9144000" cy="16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441681" y="78160"/>
            <a:ext cx="5202237" cy="70788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000" b="1" dirty="0">
                <a:solidFill>
                  <a:srgbClr val="514141"/>
                </a:solidFill>
                <a:latin typeface="Franklin Gothic Medium" pitchFamily="34" charset="0"/>
                <a:ea typeface="ADELE"/>
                <a:cs typeface="ADELE"/>
              </a:rPr>
              <a:t>Attendance Works</a:t>
            </a:r>
          </a:p>
        </p:txBody>
      </p:sp>
      <p:sp>
        <p:nvSpPr>
          <p:cNvPr id="7" name="TextBox 6"/>
          <p:cNvSpPr txBox="1">
            <a:spLocks noChangeArrowheads="1"/>
          </p:cNvSpPr>
          <p:nvPr userDrawn="1"/>
        </p:nvSpPr>
        <p:spPr bwMode="auto">
          <a:xfrm>
            <a:off x="426940" y="993266"/>
            <a:ext cx="7129462" cy="4093428"/>
          </a:xfrm>
          <a:prstGeom prst="rect">
            <a:avLst/>
          </a:prstGeom>
          <a:noFill/>
          <a:ln w="9525">
            <a:solidFill>
              <a:schemeClr val="bg2"/>
            </a:solidFill>
            <a:miter lim="800000"/>
            <a:headEnd/>
            <a:tailEnd/>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600" b="1" baseline="30000" dirty="0">
                <a:solidFill>
                  <a:srgbClr val="45AA42"/>
                </a:solidFill>
                <a:latin typeface="Franklin Gothic Medium" pitchFamily="34" charset="0"/>
              </a:rPr>
              <a:t>Hedy Chang</a:t>
            </a:r>
            <a:r>
              <a:rPr lang="en-US" sz="2600" b="1" baseline="30000" dirty="0">
                <a:solidFill>
                  <a:srgbClr val="514141"/>
                </a:solidFill>
                <a:latin typeface="Franklin Gothic Medium" pitchFamily="34" charset="0"/>
              </a:rPr>
              <a:t>, Director </a:t>
            </a:r>
            <a:br>
              <a:rPr lang="en-US" sz="2600" b="1" baseline="30000" dirty="0">
                <a:solidFill>
                  <a:srgbClr val="514141"/>
                </a:solidFill>
                <a:latin typeface="Franklin Gothic Medium" pitchFamily="34" charset="0"/>
              </a:rPr>
            </a:br>
            <a:r>
              <a:rPr lang="en-US" sz="2600" b="1" baseline="30000" dirty="0" smtClean="0">
                <a:solidFill>
                  <a:srgbClr val="514141"/>
                </a:solidFill>
                <a:latin typeface="Franklin Gothic Medium" pitchFamily="34" charset="0"/>
              </a:rPr>
              <a:t>hedy@attendanceworks.org</a:t>
            </a:r>
          </a:p>
          <a:p>
            <a:pPr eaLnBrk="1" hangingPunct="1">
              <a:defRPr/>
            </a:pPr>
            <a:r>
              <a:rPr lang="en-US" sz="2600" b="1" baseline="30000" dirty="0">
                <a:solidFill>
                  <a:srgbClr val="514141"/>
                </a:solidFill>
                <a:latin typeface="Franklin Gothic Medium" pitchFamily="34" charset="0"/>
              </a:rPr>
              <a:t/>
            </a:r>
            <a:br>
              <a:rPr lang="en-US" sz="2600" b="1" baseline="30000" dirty="0">
                <a:solidFill>
                  <a:srgbClr val="514141"/>
                </a:solidFill>
                <a:latin typeface="Franklin Gothic Medium" pitchFamily="34" charset="0"/>
              </a:rPr>
            </a:br>
            <a:r>
              <a:rPr lang="en-US" sz="2600" b="1" baseline="30000" dirty="0">
                <a:solidFill>
                  <a:srgbClr val="45AA42"/>
                </a:solidFill>
                <a:latin typeface="Franklin Gothic Medium" pitchFamily="34" charset="0"/>
              </a:rPr>
              <a:t>Cecelia Leong</a:t>
            </a:r>
            <a:r>
              <a:rPr lang="en-US" sz="2600" b="1" baseline="30000" dirty="0">
                <a:solidFill>
                  <a:srgbClr val="514141"/>
                </a:solidFill>
                <a:latin typeface="Franklin Gothic Medium" pitchFamily="34" charset="0"/>
              </a:rPr>
              <a:t>, Associate Director</a:t>
            </a:r>
          </a:p>
          <a:p>
            <a:pPr eaLnBrk="1" hangingPunct="1">
              <a:defRPr/>
            </a:pPr>
            <a:r>
              <a:rPr lang="en-US" sz="2600" b="1" baseline="30000" dirty="0">
                <a:solidFill>
                  <a:srgbClr val="514141"/>
                </a:solidFill>
                <a:latin typeface="Franklin Gothic Medium" pitchFamily="34" charset="0"/>
              </a:rPr>
              <a:t>cecelia@attendanceworks.org</a:t>
            </a:r>
            <a:br>
              <a:rPr lang="en-US" sz="2600" b="1" baseline="30000" dirty="0">
                <a:solidFill>
                  <a:srgbClr val="514141"/>
                </a:solidFill>
                <a:latin typeface="Franklin Gothic Medium" pitchFamily="34" charset="0"/>
              </a:rPr>
            </a:br>
            <a:endParaRPr lang="en-US" sz="2600" b="1" baseline="30000" dirty="0">
              <a:solidFill>
                <a:srgbClr val="514141"/>
              </a:solidFill>
              <a:latin typeface="Franklin Gothic Medium" pitchFamily="34" charset="0"/>
            </a:endParaRPr>
          </a:p>
          <a:p>
            <a:pPr eaLnBrk="1" hangingPunct="1">
              <a:defRPr/>
            </a:pPr>
            <a:r>
              <a:rPr lang="en-US" sz="2600" b="1" baseline="30000" dirty="0">
                <a:solidFill>
                  <a:srgbClr val="45AA42"/>
                </a:solidFill>
                <a:latin typeface="Franklin Gothic Medium" pitchFamily="34" charset="0"/>
              </a:rPr>
              <a:t>Phyllis Jordan</a:t>
            </a:r>
            <a:r>
              <a:rPr lang="en-US" sz="2600" b="1" baseline="30000" dirty="0">
                <a:solidFill>
                  <a:srgbClr val="514141"/>
                </a:solidFill>
                <a:latin typeface="Franklin Gothic Medium" pitchFamily="34" charset="0"/>
              </a:rPr>
              <a:t>, Communications Lead</a:t>
            </a:r>
          </a:p>
          <a:p>
            <a:pPr eaLnBrk="1" hangingPunct="1">
              <a:defRPr/>
            </a:pPr>
            <a:r>
              <a:rPr lang="en-US" sz="2600" b="1" baseline="30000" dirty="0">
                <a:solidFill>
                  <a:srgbClr val="514141"/>
                </a:solidFill>
                <a:latin typeface="Franklin Gothic Medium" pitchFamily="34" charset="0"/>
              </a:rPr>
              <a:t>phyllis@attendanceworks.org</a:t>
            </a:r>
          </a:p>
          <a:p>
            <a:pPr eaLnBrk="1" hangingPunct="1">
              <a:defRPr/>
            </a:pPr>
            <a:r>
              <a:rPr lang="en-US" sz="2600" b="1" baseline="30000" dirty="0" smtClean="0">
                <a:solidFill>
                  <a:srgbClr val="514141"/>
                </a:solidFill>
                <a:latin typeface="Franklin Gothic Medium" pitchFamily="34" charset="0"/>
              </a:rPr>
              <a:t>301.656.0348</a:t>
            </a:r>
          </a:p>
          <a:p>
            <a:pPr eaLnBrk="1" hangingPunct="1">
              <a:defRPr/>
            </a:pPr>
            <a:endParaRPr lang="en-US" sz="2600" b="1" baseline="30000" dirty="0" smtClean="0">
              <a:solidFill>
                <a:srgbClr val="514141"/>
              </a:solidFill>
              <a:latin typeface="Franklin Gothic Medium" pitchFamily="34" charset="0"/>
            </a:endParaRPr>
          </a:p>
          <a:p>
            <a:pPr eaLnBrk="1" hangingPunct="1">
              <a:defRPr/>
            </a:pPr>
            <a:r>
              <a:rPr lang="en-US" sz="2600" b="1" baseline="30000" dirty="0" smtClean="0">
                <a:solidFill>
                  <a:srgbClr val="45AA42"/>
                </a:solidFill>
                <a:latin typeface="Franklin Gothic Medium" pitchFamily="34" charset="0"/>
              </a:rPr>
              <a:t>Sue Fothergill</a:t>
            </a:r>
            <a:r>
              <a:rPr lang="en-US" sz="2600" b="1" baseline="30000" dirty="0" smtClean="0">
                <a:solidFill>
                  <a:srgbClr val="514141"/>
                </a:solidFill>
                <a:latin typeface="Franklin Gothic Medium" pitchFamily="34" charset="0"/>
              </a:rPr>
              <a:t>, Senior Policy Associate</a:t>
            </a:r>
          </a:p>
          <a:p>
            <a:pPr eaLnBrk="1" hangingPunct="1">
              <a:defRPr/>
            </a:pPr>
            <a:r>
              <a:rPr lang="en-US" sz="2600" b="1" baseline="30000" dirty="0" smtClean="0">
                <a:solidFill>
                  <a:srgbClr val="514141"/>
                </a:solidFill>
                <a:latin typeface="Franklin Gothic Medium" pitchFamily="34" charset="0"/>
              </a:rPr>
              <a:t>sue@attendanceworks.org</a:t>
            </a:r>
            <a:endParaRPr lang="en-US" sz="2600" b="1" baseline="30000" dirty="0">
              <a:solidFill>
                <a:srgbClr val="514141"/>
              </a:solidFill>
              <a:latin typeface="Franklin Gothic Medium" pitchFamily="34" charset="0"/>
            </a:endParaRPr>
          </a:p>
          <a:p>
            <a:pPr eaLnBrk="1" hangingPunct="1">
              <a:defRPr/>
            </a:pPr>
            <a:endParaRPr lang="en-US" sz="2600" b="1" baseline="30000" dirty="0">
              <a:solidFill>
                <a:srgbClr val="45AA42"/>
              </a:solidFill>
              <a:latin typeface="Franklin Gothic Medium" pitchFamily="34" charset="0"/>
            </a:endParaRPr>
          </a:p>
          <a:p>
            <a:pPr eaLnBrk="1" hangingPunct="1">
              <a:defRPr/>
            </a:pPr>
            <a:r>
              <a:rPr lang="en-US" sz="2600" b="1" baseline="30000" dirty="0">
                <a:solidFill>
                  <a:srgbClr val="45AA42"/>
                </a:solidFill>
                <a:latin typeface="Franklin Gothic Medium" pitchFamily="34" charset="0"/>
              </a:rPr>
              <a:t>Elise </a:t>
            </a:r>
            <a:r>
              <a:rPr lang="en-US" sz="2600" b="1" baseline="30000" dirty="0" smtClean="0">
                <a:solidFill>
                  <a:srgbClr val="45AA42"/>
                </a:solidFill>
                <a:latin typeface="Franklin Gothic Medium" pitchFamily="34" charset="0"/>
              </a:rPr>
              <a:t>Dizon-Ross</a:t>
            </a:r>
            <a:r>
              <a:rPr lang="en-US" sz="2600" b="1" baseline="30000" dirty="0">
                <a:solidFill>
                  <a:prstClr val="black"/>
                </a:solidFill>
                <a:latin typeface="Franklin Gothic Medium" pitchFamily="34" charset="0"/>
              </a:rPr>
              <a:t>,</a:t>
            </a:r>
            <a:r>
              <a:rPr lang="en-US" sz="2600" b="1" baseline="30000" dirty="0">
                <a:solidFill>
                  <a:srgbClr val="45AA42"/>
                </a:solidFill>
                <a:latin typeface="Franklin Gothic Medium" pitchFamily="34" charset="0"/>
              </a:rPr>
              <a:t> </a:t>
            </a:r>
            <a:r>
              <a:rPr lang="en-US" sz="2600" b="1" baseline="30000" dirty="0" smtClean="0">
                <a:solidFill>
                  <a:srgbClr val="514141"/>
                </a:solidFill>
                <a:latin typeface="Franklin Gothic Medium" pitchFamily="34" charset="0"/>
              </a:rPr>
              <a:t>Manager, Research </a:t>
            </a:r>
            <a:r>
              <a:rPr lang="en-US" sz="2600" b="1" baseline="30000" dirty="0">
                <a:solidFill>
                  <a:srgbClr val="514141"/>
                </a:solidFill>
                <a:latin typeface="Franklin Gothic Medium" pitchFamily="34" charset="0"/>
              </a:rPr>
              <a:t>&amp; </a:t>
            </a:r>
            <a:r>
              <a:rPr lang="en-US" sz="2600" b="1" baseline="30000" dirty="0" smtClean="0">
                <a:solidFill>
                  <a:srgbClr val="514141"/>
                </a:solidFill>
                <a:latin typeface="Franklin Gothic Medium" pitchFamily="34" charset="0"/>
              </a:rPr>
              <a:t>Development</a:t>
            </a:r>
          </a:p>
          <a:p>
            <a:pPr eaLnBrk="1" hangingPunct="1">
              <a:defRPr/>
            </a:pPr>
            <a:r>
              <a:rPr lang="en-US" sz="2600" b="1" baseline="30000" dirty="0" smtClean="0">
                <a:solidFill>
                  <a:srgbClr val="514141"/>
                </a:solidFill>
                <a:latin typeface="Franklin Gothic Medium" pitchFamily="34" charset="0"/>
              </a:rPr>
              <a:t>elise@attendanceworks.org</a:t>
            </a:r>
            <a:endParaRPr lang="en-US" sz="2600" b="1" baseline="30000" dirty="0">
              <a:solidFill>
                <a:srgbClr val="514141"/>
              </a:solidFill>
              <a:latin typeface="Franklin Gothic Medium" pitchFamily="34" charset="0"/>
            </a:endParaRPr>
          </a:p>
        </p:txBody>
      </p:sp>
    </p:spTree>
    <p:extLst>
      <p:ext uri="{BB962C8B-B14F-4D97-AF65-F5344CB8AC3E}">
        <p14:creationId xmlns="" xmlns:p14="http://schemas.microsoft.com/office/powerpoint/2010/main" val="42095216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403E0E-695C-424E-AD0C-7AD238AA6E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42151003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0092AB-D7A4-48A8-9CFE-53324D5AF8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63360886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B9EBAF-30BD-44A9-803E-1DCAF70BAB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077143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2DE883-E7A1-4385-A63A-A3FC9F15C8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69034249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E51A2B-6551-4DE6-BCF7-497A2CD5EF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6508472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B9EBAF-30BD-44A9-803E-1DCAF70BAB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8206229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5C0B75-EB37-4315-928B-EE788A5774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9209474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89591692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D4E149-91E0-427A-8015-F6CA43773E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1146020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277C12-78E6-4F9B-8DAB-E9799367253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8494033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39FAC5-4B71-4EA9-A3AF-D0124778E2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1231164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FA94A-3D14-4185-BA5E-848CAB94D33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7309531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53975"/>
            <a:ext cx="9217025" cy="6011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cstate="print">
            <a:extLst>
              <a:ext uri="{28A0092B-C50C-407E-A947-70E740481C1C}">
                <a14:useLocalDpi xmlns="" xmlns:a14="http://schemas.microsoft.com/office/drawing/2010/main" val="0"/>
              </a:ext>
            </a:extLst>
          </a:blip>
          <a:srcRect b="10945"/>
          <a:stretch>
            <a:fillRect/>
          </a:stretch>
        </p:blipFill>
        <p:spPr bwMode="auto">
          <a:xfrm>
            <a:off x="238125" y="173038"/>
            <a:ext cx="2627313" cy="935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iStock_000010171025_Small.jpg"/>
          <p:cNvPicPr>
            <a:picLocks noChangeAspect="1"/>
          </p:cNvPicPr>
          <p:nvPr userDrawn="1"/>
        </p:nvPicPr>
        <p:blipFill rotWithShape="1">
          <a:blip r:embed="rId4" cstate="screen">
            <a:extLst/>
          </a:blip>
          <a:srcRect/>
          <a:stretch/>
        </p:blipFill>
        <p:spPr>
          <a:xfrm>
            <a:off x="423083" y="3512251"/>
            <a:ext cx="2442948" cy="1987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0"/>
          <p:cNvPicPr>
            <a:picLocks noChangeAspect="1"/>
          </p:cNvPicPr>
          <p:nvPr userDrawn="1"/>
        </p:nvPicPr>
        <p:blipFill>
          <a:blip r:embed="rId2" cstate="print">
            <a:extLst>
              <a:ext uri="{28A0092B-C50C-407E-A947-70E740481C1C}">
                <a14:useLocalDpi xmlns="" xmlns:a14="http://schemas.microsoft.com/office/drawing/2010/main" val="0"/>
              </a:ext>
            </a:extLst>
          </a:blip>
          <a:srcRect r="72760" b="80276"/>
          <a:stretch>
            <a:fillRect/>
          </a:stretch>
        </p:blipFill>
        <p:spPr bwMode="auto">
          <a:xfrm>
            <a:off x="0" y="1258888"/>
            <a:ext cx="2865438" cy="5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userDrawn="1"/>
        </p:nvSpPr>
        <p:spPr>
          <a:xfrm>
            <a:off x="6373131" y="6338888"/>
            <a:ext cx="3730625" cy="369887"/>
          </a:xfrm>
          <a:prstGeom prst="rect">
            <a:avLst/>
          </a:prstGeom>
          <a:noFill/>
        </p:spPr>
        <p:txBody>
          <a:bodyPr>
            <a:spAutoFit/>
          </a:bodyPr>
          <a:lstStyle/>
          <a:p>
            <a:pPr fontAlgn="auto">
              <a:spcBef>
                <a:spcPts val="0"/>
              </a:spcBef>
              <a:spcAft>
                <a:spcPts val="0"/>
              </a:spcAft>
              <a:defRPr/>
            </a:pPr>
            <a:r>
              <a:rPr lang="en-US" b="1" dirty="0" err="1">
                <a:solidFill>
                  <a:srgbClr val="514141"/>
                </a:solidFill>
                <a:latin typeface="Franklin Gothic Medium"/>
                <a:cs typeface="Franklin Gothic Medium"/>
              </a:rPr>
              <a:t>www.attendanceworks.org</a:t>
            </a:r>
            <a:endParaRPr lang="en-US" b="1" dirty="0">
              <a:solidFill>
                <a:srgbClr val="514141"/>
              </a:solidFill>
              <a:latin typeface="Franklin Gothic Medium"/>
              <a:cs typeface="Franklin Gothic Medium"/>
            </a:endParaRPr>
          </a:p>
        </p:txBody>
      </p:sp>
      <p:pic>
        <p:nvPicPr>
          <p:cNvPr id="11" name="Picture 1" descr="C:\Users\Hedy\Pictures\iStock_000014573705_Small.jpg"/>
          <p:cNvPicPr>
            <a:picLocks noChangeAspect="1" noChangeArrowheads="1"/>
          </p:cNvPicPr>
          <p:nvPr userDrawn="1"/>
        </p:nvPicPr>
        <p:blipFill>
          <a:blip r:embed="rId5" cstate="screen"/>
          <a:srcRect/>
          <a:stretch>
            <a:fillRect/>
          </a:stretch>
        </p:blipFill>
        <p:spPr bwMode="auto">
          <a:xfrm>
            <a:off x="423083" y="1528549"/>
            <a:ext cx="2442948" cy="1731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p:cNvSpPr>
            <a:spLocks noGrp="1"/>
          </p:cNvSpPr>
          <p:nvPr>
            <p:ph type="body" sz="quarter" idx="10"/>
          </p:nvPr>
        </p:nvSpPr>
        <p:spPr>
          <a:xfrm>
            <a:off x="3444875" y="2222338"/>
            <a:ext cx="5589588" cy="2127411"/>
          </a:xfrm>
        </p:spPr>
        <p:txBody>
          <a:bodyPr/>
          <a:lstStyle>
            <a:lvl1pPr marL="0" indent="0">
              <a:buNone/>
              <a:defRPr sz="4000" b="1">
                <a:solidFill>
                  <a:srgbClr val="514141"/>
                </a:solidFill>
                <a:latin typeface="Franklin Gothic Medium"/>
                <a:cs typeface="Franklin Gothic Medium"/>
              </a:defRPr>
            </a:lvl1pPr>
            <a:lvl2pPr>
              <a:defRPr b="1">
                <a:solidFill>
                  <a:srgbClr val="514141"/>
                </a:solidFill>
                <a:latin typeface="Franklin Gothic Medium"/>
                <a:cs typeface="Franklin Gothic Medium"/>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21" name="Text Placeholder 20"/>
          <p:cNvSpPr>
            <a:spLocks noGrp="1"/>
          </p:cNvSpPr>
          <p:nvPr>
            <p:ph type="body" sz="quarter" idx="11"/>
          </p:nvPr>
        </p:nvSpPr>
        <p:spPr>
          <a:xfrm>
            <a:off x="3444875" y="4349750"/>
            <a:ext cx="5589588" cy="471488"/>
          </a:xfrm>
        </p:spPr>
        <p:txBody>
          <a:bodyPr>
            <a:normAutofit/>
          </a:bodyPr>
          <a:lstStyle>
            <a:lvl1pPr marL="0" indent="0">
              <a:buNone/>
              <a:defRPr sz="2400" b="0" i="1">
                <a:solidFill>
                  <a:schemeClr val="accent1"/>
                </a:solidFill>
                <a:latin typeface="Franklin Gothic Medium"/>
                <a:cs typeface="Franklin Gothic Medium"/>
              </a:defRPr>
            </a:lvl1pPr>
          </a:lstStyle>
          <a:p>
            <a:pPr lvl="0"/>
            <a:r>
              <a:rPr lang="en-US" dirty="0" smtClean="0"/>
              <a:t>Click to edit Master text styles</a:t>
            </a:r>
          </a:p>
        </p:txBody>
      </p:sp>
      <p:sp>
        <p:nvSpPr>
          <p:cNvPr id="23" name="Text Placeholder 22"/>
          <p:cNvSpPr>
            <a:spLocks noGrp="1"/>
          </p:cNvSpPr>
          <p:nvPr>
            <p:ph type="body" sz="quarter" idx="12"/>
          </p:nvPr>
        </p:nvSpPr>
        <p:spPr>
          <a:xfrm>
            <a:off x="238125" y="6302375"/>
            <a:ext cx="2063750" cy="430213"/>
          </a:xfrm>
        </p:spPr>
        <p:txBody>
          <a:bodyPr>
            <a:noAutofit/>
          </a:bodyPr>
          <a:lstStyle>
            <a:lvl1pPr marL="0" indent="0">
              <a:buNone/>
              <a:defRPr sz="1600">
                <a:latin typeface="Franklin Gothic Book"/>
                <a:cs typeface="Franklin Gothic Book"/>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smtClean="0"/>
              <a:t>Click to edit Master text styles</a:t>
            </a:r>
          </a:p>
        </p:txBody>
      </p:sp>
    </p:spTree>
    <p:extLst>
      <p:ext uri="{BB962C8B-B14F-4D97-AF65-F5344CB8AC3E}">
        <p14:creationId xmlns="" xmlns:p14="http://schemas.microsoft.com/office/powerpoint/2010/main" val="10647724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05C0B75-EB37-4315-928B-EE788A5774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7815130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cstate="print">
            <a:extLst>
              <a:ext uri="{28A0092B-C50C-407E-A947-70E740481C1C}">
                <a14:useLocalDpi xmlns=""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0"/>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8"/>
          <p:cNvSpPr>
            <a:spLocks noGrp="1"/>
          </p:cNvSpPr>
          <p:nvPr>
            <p:ph type="sldNum" sz="quarter" idx="14"/>
          </p:nvPr>
        </p:nvSpPr>
        <p:spPr>
          <a:xfrm>
            <a:off x="6592888" y="6396038"/>
            <a:ext cx="21336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 xmlns:p14="http://schemas.microsoft.com/office/powerpoint/2010/main" val="9818183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attendance-works-logo.eps"/>
          <p:cNvPicPr>
            <a:picLocks noChangeAspect="1"/>
          </p:cNvPicPr>
          <p:nvPr userDrawn="1"/>
        </p:nvPicPr>
        <p:blipFill>
          <a:blip r:embed="rId3" cstate="print">
            <a:extLst>
              <a:ext uri="{28A0092B-C50C-407E-A947-70E740481C1C}">
                <a14:useLocalDpi xmlns=""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a:spLocks noGrp="1"/>
          </p:cNvSpPr>
          <p:nvPr>
            <p:ph sz="half" idx="1"/>
          </p:nvPr>
        </p:nvSpPr>
        <p:spPr>
          <a:xfrm>
            <a:off x="457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8" name="Content Placeholder 3"/>
          <p:cNvSpPr>
            <a:spLocks noGrp="1"/>
          </p:cNvSpPr>
          <p:nvPr>
            <p:ph sz="half" idx="2"/>
          </p:nvPr>
        </p:nvSpPr>
        <p:spPr>
          <a:xfrm>
            <a:off x="4648200" y="1600200"/>
            <a:ext cx="4038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6" name="Text Placeholder 12"/>
          <p:cNvSpPr>
            <a:spLocks noGrp="1"/>
          </p:cNvSpPr>
          <p:nvPr>
            <p:ph type="body" sz="quarter" idx="13"/>
          </p:nvPr>
        </p:nvSpPr>
        <p:spPr>
          <a:xfrm>
            <a:off x="298450" y="436531"/>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8"/>
          <p:cNvSpPr>
            <a:spLocks noGrp="1"/>
          </p:cNvSpPr>
          <p:nvPr>
            <p:ph type="sldNum" sz="quarter" idx="14"/>
          </p:nvPr>
        </p:nvSpPr>
        <p:spPr>
          <a:xfrm>
            <a:off x="6605588" y="6381750"/>
            <a:ext cx="2133600" cy="365125"/>
          </a:xfrm>
        </p:spPr>
        <p:txBody>
          <a:bodyPr/>
          <a:lstStyle>
            <a:lvl1pPr>
              <a:defRPr/>
            </a:lvl1pPr>
          </a:lstStyle>
          <a:p>
            <a:pPr>
              <a:defRPr/>
            </a:pPr>
            <a:fld id="{EDC2612C-2750-4B1E-96EA-6B9AFAE753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5939679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0" y="-53975"/>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 Placeholder 18"/>
          <p:cNvSpPr>
            <a:spLocks noGrp="1"/>
          </p:cNvSpPr>
          <p:nvPr>
            <p:ph type="body" sz="quarter" idx="13"/>
          </p:nvPr>
        </p:nvSpPr>
        <p:spPr>
          <a:xfrm>
            <a:off x="526143" y="1555590"/>
            <a:ext cx="8236857" cy="1460662"/>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3"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8" name="Picture 7" descr="MissingChild-01.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87928" y="4499432"/>
            <a:ext cx="6556163" cy="2237921"/>
          </a:xfrm>
          <a:prstGeom prst="rect">
            <a:avLst/>
          </a:prstGeom>
        </p:spPr>
      </p:pic>
    </p:spTree>
    <p:extLst>
      <p:ext uri="{BB962C8B-B14F-4D97-AF65-F5344CB8AC3E}">
        <p14:creationId xmlns="" xmlns:p14="http://schemas.microsoft.com/office/powerpoint/2010/main" val="18549580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0" y="-53975"/>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 Placeholder 18"/>
          <p:cNvSpPr>
            <a:spLocks noGrp="1"/>
          </p:cNvSpPr>
          <p:nvPr>
            <p:ph type="body" sz="quarter" idx="13"/>
          </p:nvPr>
        </p:nvSpPr>
        <p:spPr>
          <a:xfrm>
            <a:off x="526143" y="1555590"/>
            <a:ext cx="8236857" cy="1460662"/>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3"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8" name="Picture 7" descr="MissingChild-01.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387928" y="4499432"/>
            <a:ext cx="6556163" cy="2237921"/>
          </a:xfrm>
          <a:prstGeom prst="rect">
            <a:avLst/>
          </a:prstGeom>
        </p:spPr>
      </p:pic>
    </p:spTree>
    <p:extLst>
      <p:ext uri="{BB962C8B-B14F-4D97-AF65-F5344CB8AC3E}">
        <p14:creationId xmlns="" xmlns:p14="http://schemas.microsoft.com/office/powerpoint/2010/main" val="322075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0" y="-53975"/>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 Placeholder 18"/>
          <p:cNvSpPr>
            <a:spLocks noGrp="1"/>
          </p:cNvSpPr>
          <p:nvPr>
            <p:ph type="body" sz="quarter" idx="13"/>
          </p:nvPr>
        </p:nvSpPr>
        <p:spPr>
          <a:xfrm>
            <a:off x="526143" y="1555590"/>
            <a:ext cx="8236857" cy="1460662"/>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3"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8" name="Picture 7" descr="KidsatDesks-01.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433286" y="4572973"/>
            <a:ext cx="6453660" cy="2202932"/>
          </a:xfrm>
          <a:prstGeom prst="rect">
            <a:avLst/>
          </a:prstGeom>
        </p:spPr>
      </p:pic>
    </p:spTree>
    <p:extLst>
      <p:ext uri="{BB962C8B-B14F-4D97-AF65-F5344CB8AC3E}">
        <p14:creationId xmlns="" xmlns:p14="http://schemas.microsoft.com/office/powerpoint/2010/main" val="421834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2B6693-6F4B-48C8-B893-5ABE186E15ED}" type="slidenum">
              <a:rPr lang="en-US">
                <a:solidFill>
                  <a:prstClr val="black">
                    <a:tint val="75000"/>
                  </a:prstClr>
                </a:solidFill>
              </a:rPr>
              <a:pPr>
                <a:defRPr/>
              </a:pPr>
              <a:t>‹#›</a:t>
            </a:fld>
            <a:endParaRPr lang="en-US">
              <a:solidFill>
                <a:prstClr val="black">
                  <a:tint val="75000"/>
                </a:prstClr>
              </a:solidFill>
            </a:endParaRPr>
          </a:p>
        </p:txBody>
      </p:sp>
      <p:sp>
        <p:nvSpPr>
          <p:cNvPr id="5" name="Rectangle 4"/>
          <p:cNvSpPr/>
          <p:nvPr userDrawn="1"/>
        </p:nvSpPr>
        <p:spPr>
          <a:xfrm>
            <a:off x="0" y="-53975"/>
            <a:ext cx="9217025" cy="6911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Text Placeholder 18"/>
          <p:cNvSpPr>
            <a:spLocks noGrp="1"/>
          </p:cNvSpPr>
          <p:nvPr>
            <p:ph type="body" sz="quarter" idx="13"/>
          </p:nvPr>
        </p:nvSpPr>
        <p:spPr>
          <a:xfrm>
            <a:off x="526143" y="1555590"/>
            <a:ext cx="8236857" cy="1460662"/>
          </a:xfrm>
        </p:spPr>
        <p:txBody>
          <a:bodyPr/>
          <a:lstStyle>
            <a:lvl1pPr marL="0" indent="0">
              <a:buNone/>
              <a:defRPr sz="4000">
                <a:solidFill>
                  <a:srgbClr val="514141"/>
                </a:solidFill>
                <a:latin typeface="Franklin Gothic Medium" pitchFamily="34" charset="0"/>
                <a:cs typeface="Franklin Gothic Medium" pitchFamily="34" charset="0"/>
              </a:defRPr>
            </a:lvl1pPr>
            <a:lvl2pPr>
              <a:defRPr>
                <a:solidFill>
                  <a:srgbClr val="514141"/>
                </a:solidFill>
                <a:latin typeface="Franklin Gothic Medium" pitchFamily="34" charset="0"/>
                <a:cs typeface="Franklin Gothic Medium" pitchFamily="34" charset="0"/>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smtClean="0"/>
              <a:t>Click to edit Master text styles</a:t>
            </a:r>
          </a:p>
          <a:p>
            <a:pPr lvl="1"/>
            <a:r>
              <a:rPr lang="en-US" dirty="0" smtClean="0"/>
              <a:t>Second level</a:t>
            </a:r>
          </a:p>
        </p:txBody>
      </p:sp>
      <p:sp>
        <p:nvSpPr>
          <p:cNvPr id="7" name="Text Placeholder 20"/>
          <p:cNvSpPr>
            <a:spLocks noGrp="1"/>
          </p:cNvSpPr>
          <p:nvPr>
            <p:ph type="body" sz="quarter" idx="14"/>
          </p:nvPr>
        </p:nvSpPr>
        <p:spPr>
          <a:xfrm>
            <a:off x="526143" y="3016252"/>
            <a:ext cx="8236857" cy="471488"/>
          </a:xfrm>
        </p:spPr>
        <p:txBody>
          <a:bodyPr>
            <a:normAutofit/>
          </a:bodyPr>
          <a:lstStyle>
            <a:lvl1pPr marL="0" indent="0">
              <a:buNone/>
              <a:defRPr sz="2400" b="1" i="1">
                <a:solidFill>
                  <a:schemeClr val="accent1"/>
                </a:solidFill>
                <a:latin typeface="Franklin Gothic Medium" pitchFamily="34" charset="0"/>
                <a:cs typeface="Franklin Gothic Medium" pitchFamily="34" charset="0"/>
              </a:defRPr>
            </a:lvl1pPr>
          </a:lstStyle>
          <a:p>
            <a:pPr lvl="0"/>
            <a:r>
              <a:rPr lang="en-US" dirty="0" smtClean="0"/>
              <a:t>Click to edit Master text styles</a:t>
            </a:r>
          </a:p>
        </p:txBody>
      </p:sp>
      <p:pic>
        <p:nvPicPr>
          <p:cNvPr id="9" name="Picture 8" descr="GradKidsIllustration-01.png"/>
          <p:cNvPicPr>
            <a:picLocks noChangeAspect="1"/>
          </p:cNvPicPr>
          <p:nvPr userDrawn="1"/>
        </p:nvPicPr>
        <p:blipFill rotWithShape="1">
          <a:blip r:embed="rId2">
            <a:extLst>
              <a:ext uri="{28A0092B-C50C-407E-A947-70E740481C1C}">
                <a14:useLocalDpi xmlns="" xmlns:a14="http://schemas.microsoft.com/office/drawing/2010/main" val="0"/>
              </a:ext>
            </a:extLst>
          </a:blip>
          <a:srcRect l="10714" t="9721" r="10516" b="20125"/>
          <a:stretch/>
        </p:blipFill>
        <p:spPr>
          <a:xfrm>
            <a:off x="1959428" y="3986894"/>
            <a:ext cx="5585095" cy="2521857"/>
          </a:xfrm>
          <a:prstGeom prst="rect">
            <a:avLst/>
          </a:prstGeom>
        </p:spPr>
      </p:pic>
    </p:spTree>
    <p:extLst>
      <p:ext uri="{BB962C8B-B14F-4D97-AF65-F5344CB8AC3E}">
        <p14:creationId xmlns="" xmlns:p14="http://schemas.microsoft.com/office/powerpoint/2010/main" val="10481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BB95B7-79FA-414B-95EE-A60D21FE471D}"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4" r:id="rId17"/>
    <p:sldLayoutId id="2147483975" r:id="rId18"/>
    <p:sldLayoutId id="2147483977" r:id="rId1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D22F850F-C6D1-4998-842A-89DEC34BA09C}" type="datetimeFigureOut">
              <a:rPr lang="en-US" smtClean="0">
                <a:solidFill>
                  <a:prstClr val="black">
                    <a:tint val="75000"/>
                  </a:prstClr>
                </a:solidFill>
                <a:latin typeface="Calibri"/>
                <a:cs typeface="+mn-cs"/>
              </a:rPr>
              <a:pPr defTabSz="914400" fontAlgn="auto">
                <a:spcBef>
                  <a:spcPts val="0"/>
                </a:spcBef>
                <a:spcAft>
                  <a:spcPts val="0"/>
                </a:spcAft>
              </a:pPr>
              <a:t>12/16/2014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6CC5D79F-D7B6-4298-A631-68E2AD6E53EB}" type="slidenum">
              <a:rPr lang="en-US" smtClean="0">
                <a:solidFill>
                  <a:prstClr val="black">
                    <a:tint val="75000"/>
                  </a:prstClr>
                </a:solidFill>
                <a:latin typeface="Calibri"/>
                <a:cs typeface="+mn-cs"/>
              </a:rPr>
              <a:pPr defTabSz="9144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 xmlns:p14="http://schemas.microsoft.com/office/powerpoint/2010/main" val="1674210465"/>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BB95B7-79FA-414B-95EE-A60D21FE47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142137515"/>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BB95B7-79FA-414B-95EE-A60D21FE47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109239366"/>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6119C409-BF47-4818-B606-9BE32637B56C}" type="slidenum">
              <a:rPr lang="en-US" smtClean="0"/>
              <a:pPr>
                <a:defRPr/>
              </a:pPr>
              <a:t>1</a:t>
            </a:fld>
            <a:endParaRPr lang="en-US"/>
          </a:p>
        </p:txBody>
      </p:sp>
      <p:sp>
        <p:nvSpPr>
          <p:cNvPr id="11" name="Text Placeholder 10"/>
          <p:cNvSpPr>
            <a:spLocks noGrp="1"/>
          </p:cNvSpPr>
          <p:nvPr>
            <p:ph type="body" sz="quarter" idx="13"/>
          </p:nvPr>
        </p:nvSpPr>
        <p:spPr>
          <a:xfrm>
            <a:off x="526143" y="427703"/>
            <a:ext cx="8236857" cy="2588549"/>
          </a:xfrm>
        </p:spPr>
        <p:txBody>
          <a:bodyPr/>
          <a:lstStyle/>
          <a:p>
            <a:pPr algn="ctr"/>
            <a:r>
              <a:rPr lang="en-US" sz="4200" b="1" dirty="0" smtClean="0"/>
              <a:t>The Power of Positive Connections: </a:t>
            </a:r>
          </a:p>
          <a:p>
            <a:pPr algn="ctr"/>
            <a:r>
              <a:rPr lang="en-US" i="1" dirty="0" smtClean="0"/>
              <a:t>Reducing Chronic Absence Through </a:t>
            </a:r>
            <a:r>
              <a:rPr lang="en-US" i="1" dirty="0" smtClean="0">
                <a:solidFill>
                  <a:srgbClr val="294BF3"/>
                </a:solidFill>
              </a:rPr>
              <a:t>PEOPLE</a:t>
            </a:r>
            <a:r>
              <a:rPr lang="en-US" i="1" dirty="0" smtClean="0"/>
              <a:t> </a:t>
            </a:r>
          </a:p>
          <a:p>
            <a:pPr algn="ctr"/>
            <a:r>
              <a:rPr lang="en-US" sz="2800" i="1" dirty="0" smtClean="0"/>
              <a:t>(Priority Early Outreach for Positive Linkages and Engagement)</a:t>
            </a:r>
          </a:p>
          <a:p>
            <a:pPr algn="ctr"/>
            <a:r>
              <a:rPr lang="en-US" i="1" dirty="0" smtClean="0">
                <a:solidFill>
                  <a:schemeClr val="accent1"/>
                </a:solidFill>
              </a:rPr>
              <a:t>Attendance </a:t>
            </a:r>
            <a:r>
              <a:rPr lang="en-US" i="1" dirty="0" smtClean="0">
                <a:solidFill>
                  <a:schemeClr val="accent1"/>
                </a:solidFill>
              </a:rPr>
              <a:t>Works</a:t>
            </a:r>
          </a:p>
          <a:p>
            <a:pPr algn="ctr"/>
            <a:endParaRPr lang="en-US" i="1" dirty="0" smtClean="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60" y="140677"/>
            <a:ext cx="8915400" cy="1292662"/>
          </a:xfrm>
          <a:prstGeom prst="rect">
            <a:avLst/>
          </a:prstGeom>
          <a:noFill/>
        </p:spPr>
        <p:txBody>
          <a:bodyPr wrap="square" rtlCol="0">
            <a:spAutoFit/>
          </a:bodyPr>
          <a:lstStyle/>
          <a:p>
            <a:pPr algn="ctr" defTabSz="914400" fontAlgn="auto">
              <a:spcBef>
                <a:spcPts val="0"/>
              </a:spcBef>
              <a:spcAft>
                <a:spcPts val="0"/>
              </a:spcAft>
            </a:pPr>
            <a:r>
              <a:rPr lang="en-US" sz="2600" b="1" dirty="0" smtClean="0">
                <a:solidFill>
                  <a:prstClr val="black"/>
                </a:solidFill>
                <a:latin typeface="Franklin Gothic Medium"/>
                <a:cs typeface="Franklin Gothic Medium"/>
              </a:rPr>
              <a:t>Students Who Miss 2 or More Days of School in The First Month of School Are Significantly More Likely to Be Chronically Absent by the End of the School Year</a:t>
            </a:r>
            <a:endParaRPr lang="en-US" sz="2600" b="1" dirty="0">
              <a:solidFill>
                <a:prstClr val="black"/>
              </a:solidFill>
              <a:latin typeface="Franklin Gothic Medium"/>
              <a:cs typeface="Franklin Gothic Medium"/>
            </a:endParaRPr>
          </a:p>
        </p:txBody>
      </p:sp>
      <p:sp>
        <p:nvSpPr>
          <p:cNvPr id="7" name="TextBox 6"/>
          <p:cNvSpPr txBox="1"/>
          <p:nvPr/>
        </p:nvSpPr>
        <p:spPr>
          <a:xfrm>
            <a:off x="2818340" y="1458360"/>
            <a:ext cx="430887" cy="5054532"/>
          </a:xfrm>
          <a:prstGeom prst="rect">
            <a:avLst/>
          </a:prstGeom>
          <a:noFill/>
        </p:spPr>
        <p:txBody>
          <a:bodyPr vert="vert270" wrap="square" rtlCol="0">
            <a:spAutoFit/>
          </a:bodyPr>
          <a:lstStyle/>
          <a:p>
            <a:pPr algn="ctr" defTabSz="914400" fontAlgn="auto">
              <a:spcBef>
                <a:spcPts val="0"/>
              </a:spcBef>
              <a:spcAft>
                <a:spcPts val="0"/>
              </a:spcAft>
            </a:pPr>
            <a:r>
              <a:rPr lang="en-US" sz="1600" dirty="0" smtClean="0">
                <a:solidFill>
                  <a:prstClr val="black"/>
                </a:solidFill>
                <a:latin typeface="Calibri"/>
                <a:cs typeface="+mn-cs"/>
              </a:rPr>
              <a:t>Percent chronically absent at the end of the school year</a:t>
            </a:r>
            <a:endParaRPr lang="en-US" sz="1600" dirty="0">
              <a:solidFill>
                <a:prstClr val="black"/>
              </a:solidFill>
              <a:latin typeface="Calibri"/>
              <a:cs typeface="+mn-cs"/>
            </a:endParaRPr>
          </a:p>
        </p:txBody>
      </p:sp>
      <p:graphicFrame>
        <p:nvGraphicFramePr>
          <p:cNvPr id="8" name="Chart 7"/>
          <p:cNvGraphicFramePr>
            <a:graphicFrameLocks/>
          </p:cNvGraphicFramePr>
          <p:nvPr>
            <p:extLst>
              <p:ext uri="{D42A27DB-BD31-4B8C-83A1-F6EECF244321}">
                <p14:modId xmlns="" xmlns:p14="http://schemas.microsoft.com/office/powerpoint/2010/main" val="2268405685"/>
              </p:ext>
            </p:extLst>
          </p:nvPr>
        </p:nvGraphicFramePr>
        <p:xfrm>
          <a:off x="3121744" y="1600200"/>
          <a:ext cx="5750169" cy="505453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08429" y="1458360"/>
            <a:ext cx="2473625" cy="5196371"/>
          </a:xfrm>
          <a:prstGeom prst="rect">
            <a:avLst/>
          </a:prstGeom>
          <a:solidFill>
            <a:srgbClr val="006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Franklin Gothic Medium"/>
              <a:cs typeface="Franklin Gothic Medium"/>
            </a:endParaRPr>
          </a:p>
        </p:txBody>
      </p:sp>
      <p:sp>
        <p:nvSpPr>
          <p:cNvPr id="2" name="TextBox 1"/>
          <p:cNvSpPr txBox="1"/>
          <p:nvPr/>
        </p:nvSpPr>
        <p:spPr>
          <a:xfrm>
            <a:off x="335390" y="1614769"/>
            <a:ext cx="2410378" cy="4862870"/>
          </a:xfrm>
          <a:prstGeom prst="rect">
            <a:avLst/>
          </a:prstGeom>
          <a:noFill/>
        </p:spPr>
        <p:txBody>
          <a:bodyPr wrap="square" rtlCol="0">
            <a:spAutoFit/>
          </a:bodyPr>
          <a:lstStyle/>
          <a:p>
            <a:pPr marL="285750" indent="-285750" defTabSz="914400" fontAlgn="auto">
              <a:spcBef>
                <a:spcPts val="0"/>
              </a:spcBef>
              <a:spcAft>
                <a:spcPts val="1200"/>
              </a:spcAft>
              <a:buFont typeface="Arial" panose="020B0604020202020204" pitchFamily="34" charset="0"/>
              <a:buChar char="•"/>
            </a:pPr>
            <a:r>
              <a:rPr lang="en-US" sz="2000" dirty="0" smtClean="0">
                <a:solidFill>
                  <a:prstClr val="white"/>
                </a:solidFill>
                <a:latin typeface="Franklin Gothic Medium"/>
                <a:cs typeface="Franklin Gothic Medium"/>
              </a:rPr>
              <a:t>Baltimore students </a:t>
            </a:r>
            <a:r>
              <a:rPr lang="en-US" sz="2000" dirty="0">
                <a:solidFill>
                  <a:prstClr val="white"/>
                </a:solidFill>
                <a:latin typeface="Franklin Gothic Medium"/>
                <a:cs typeface="Franklin Gothic Medium"/>
              </a:rPr>
              <a:t>who </a:t>
            </a:r>
            <a:r>
              <a:rPr lang="en-US" sz="2000" b="1" dirty="0">
                <a:solidFill>
                  <a:prstClr val="white"/>
                </a:solidFill>
                <a:latin typeface="Franklin Gothic Medium"/>
                <a:cs typeface="Franklin Gothic Medium"/>
              </a:rPr>
              <a:t>missed 2-4 days of school in September were 5 times as likely to be chronically absent</a:t>
            </a:r>
            <a:r>
              <a:rPr lang="en-US" sz="2000" b="1" dirty="0" smtClean="0">
                <a:solidFill>
                  <a:prstClr val="white"/>
                </a:solidFill>
                <a:latin typeface="Franklin Gothic Medium"/>
                <a:cs typeface="Franklin Gothic Medium"/>
              </a:rPr>
              <a:t>.</a:t>
            </a:r>
            <a:endParaRPr lang="en-US" sz="2000" dirty="0">
              <a:solidFill>
                <a:prstClr val="white"/>
              </a:solidFill>
              <a:latin typeface="Franklin Gothic Medium"/>
              <a:cs typeface="Franklin Gothic Medium"/>
            </a:endParaRPr>
          </a:p>
          <a:p>
            <a:pPr marL="285750" indent="-285750" defTabSz="914400" fontAlgn="auto">
              <a:spcBef>
                <a:spcPts val="0"/>
              </a:spcBef>
              <a:spcAft>
                <a:spcPts val="1200"/>
              </a:spcAft>
              <a:buFont typeface="Arial" panose="020B0604020202020204" pitchFamily="34" charset="0"/>
              <a:buChar char="•"/>
            </a:pPr>
            <a:r>
              <a:rPr lang="en-US" sz="2000" dirty="0">
                <a:solidFill>
                  <a:prstClr val="white"/>
                </a:solidFill>
                <a:latin typeface="Franklin Gothic Medium"/>
                <a:cs typeface="Franklin Gothic Medium"/>
              </a:rPr>
              <a:t>Students who </a:t>
            </a:r>
            <a:r>
              <a:rPr lang="en-US" sz="2000" b="1" dirty="0">
                <a:solidFill>
                  <a:prstClr val="white"/>
                </a:solidFill>
                <a:latin typeface="Franklin Gothic Medium"/>
                <a:cs typeface="Franklin Gothic Medium"/>
              </a:rPr>
              <a:t>missed 5 or more days of school in September were 16 times as likely to be chronically absent</a:t>
            </a:r>
            <a:r>
              <a:rPr lang="en-US" sz="2000" b="1" dirty="0" smtClean="0">
                <a:solidFill>
                  <a:prstClr val="white"/>
                </a:solidFill>
                <a:latin typeface="Franklin Gothic Medium"/>
                <a:cs typeface="Franklin Gothic Medium"/>
              </a:rPr>
              <a:t>.</a:t>
            </a:r>
            <a:endParaRPr lang="en-US" sz="2000" b="1" dirty="0">
              <a:solidFill>
                <a:prstClr val="white"/>
              </a:solidFill>
              <a:latin typeface="Franklin Gothic Medium"/>
              <a:cs typeface="Franklin Gothic Medium"/>
            </a:endParaRPr>
          </a:p>
        </p:txBody>
      </p:sp>
    </p:spTree>
    <p:extLst>
      <p:ext uri="{BB962C8B-B14F-4D97-AF65-F5344CB8AC3E}">
        <p14:creationId xmlns="" xmlns:p14="http://schemas.microsoft.com/office/powerpoint/2010/main" val="2783909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202848" y="4701574"/>
            <a:ext cx="7506514" cy="864184"/>
          </a:xfrm>
          <a:prstGeom prst="rect">
            <a:avLst/>
          </a:prstGeom>
          <a:solidFill>
            <a:schemeClr val="accent6">
              <a:lumMod val="20000"/>
              <a:lumOff val="8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34" name="Rectangle 33"/>
          <p:cNvSpPr/>
          <p:nvPr/>
        </p:nvSpPr>
        <p:spPr>
          <a:xfrm>
            <a:off x="1191567" y="3375067"/>
            <a:ext cx="7506514" cy="1312652"/>
          </a:xfrm>
          <a:prstGeom prst="rect">
            <a:avLst/>
          </a:prstGeom>
          <a:gradFill>
            <a:gsLst>
              <a:gs pos="0">
                <a:srgbClr val="7BB48E"/>
              </a:gs>
              <a:gs pos="35000">
                <a:srgbClr val="9EDFAF"/>
              </a:gs>
              <a:gs pos="100000">
                <a:srgbClr val="BBFED1"/>
              </a:gs>
            </a:gsLs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13" name="Rectangle 12"/>
          <p:cNvSpPr/>
          <p:nvPr/>
        </p:nvSpPr>
        <p:spPr>
          <a:xfrm>
            <a:off x="1180286" y="2015045"/>
            <a:ext cx="7506514" cy="1314136"/>
          </a:xfrm>
          <a:prstGeom prst="rect">
            <a:avLst/>
          </a:prstGeom>
          <a:gradFill>
            <a:gsLst>
              <a:gs pos="0">
                <a:schemeClr val="bg2">
                  <a:lumMod val="90000"/>
                </a:schemeClr>
              </a:gs>
              <a:gs pos="35000">
                <a:schemeClr val="bg2">
                  <a:lumMod val="90000"/>
                </a:schemeClr>
              </a:gs>
              <a:gs pos="100000">
                <a:schemeClr val="bg2"/>
              </a:gs>
            </a:gsLs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4" name="Slide Number Placeholder 3"/>
          <p:cNvSpPr>
            <a:spLocks noGrp="1"/>
          </p:cNvSpPr>
          <p:nvPr>
            <p:ph type="sldNum" sz="quarter" idx="14"/>
          </p:nvPr>
        </p:nvSpPr>
        <p:spPr/>
        <p:txBody>
          <a:bodyPr/>
          <a:lstStyle/>
          <a:p>
            <a:fld id="{EB0860A5-9306-D045-95BB-3AC1D6BF9D43}" type="slidenum">
              <a:rPr lang="en-US" smtClean="0">
                <a:solidFill>
                  <a:prstClr val="black">
                    <a:tint val="75000"/>
                  </a:prstClr>
                </a:solidFill>
              </a:rPr>
              <a:pPr/>
              <a:t>11</a:t>
            </a:fld>
            <a:endParaRPr lang="en-US">
              <a:solidFill>
                <a:prstClr val="black">
                  <a:tint val="75000"/>
                </a:prstClr>
              </a:solidFill>
            </a:endParaRPr>
          </a:p>
        </p:txBody>
      </p:sp>
      <p:sp>
        <p:nvSpPr>
          <p:cNvPr id="48" name="Title 5"/>
          <p:cNvSpPr>
            <a:spLocks noGrp="1"/>
          </p:cNvSpPr>
          <p:nvPr>
            <p:ph type="title" idx="4294967295"/>
          </p:nvPr>
        </p:nvSpPr>
        <p:spPr>
          <a:xfrm>
            <a:off x="0" y="0"/>
            <a:ext cx="8229600" cy="1370013"/>
          </a:xfrm>
        </p:spPr>
        <p:txBody>
          <a:bodyPr>
            <a:noAutofit/>
          </a:bodyPr>
          <a:lstStyle/>
          <a:p>
            <a:r>
              <a:rPr lang="en-US" sz="3600" b="1" dirty="0" smtClean="0">
                <a:solidFill>
                  <a:srgbClr val="514141"/>
                </a:solidFill>
                <a:latin typeface="Franklin Gothic Medium" pitchFamily="34" charset="0"/>
                <a:cs typeface="Abadi MT Condensed Extra Bold"/>
              </a:rPr>
              <a:t>When to Begin Tier 2</a:t>
            </a:r>
            <a:endParaRPr lang="en-US" sz="3600" b="1" dirty="0">
              <a:solidFill>
                <a:srgbClr val="514141"/>
              </a:solidFill>
              <a:latin typeface="Franklin Gothic Medium" pitchFamily="34" charset="0"/>
              <a:cs typeface="Abadi MT Condensed Extra Bold"/>
            </a:endParaRPr>
          </a:p>
        </p:txBody>
      </p:sp>
      <p:sp>
        <p:nvSpPr>
          <p:cNvPr id="7" name="Pentagon 6"/>
          <p:cNvSpPr/>
          <p:nvPr/>
        </p:nvSpPr>
        <p:spPr>
          <a:xfrm>
            <a:off x="218095" y="1985162"/>
            <a:ext cx="1462527" cy="1356671"/>
          </a:xfrm>
          <a:prstGeom prst="homePlate">
            <a:avLst>
              <a:gd name="adj" fmla="val 15261"/>
            </a:avLst>
          </a:prstGeom>
          <a:solidFill>
            <a:schemeClr val="bg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auto">
              <a:spcBef>
                <a:spcPts val="0"/>
              </a:spcBef>
              <a:spcAft>
                <a:spcPts val="0"/>
              </a:spcAft>
            </a:pPr>
            <a:r>
              <a:rPr lang="en-US" sz="1300" b="1" dirty="0" smtClean="0">
                <a:solidFill>
                  <a:prstClr val="white"/>
                </a:solidFill>
              </a:rPr>
              <a:t>Tier 1: </a:t>
            </a:r>
          </a:p>
          <a:p>
            <a:pPr algn="ctr" defTabSz="914400" fontAlgn="auto">
              <a:spcBef>
                <a:spcPts val="0"/>
              </a:spcBef>
              <a:spcAft>
                <a:spcPts val="0"/>
              </a:spcAft>
            </a:pPr>
            <a:r>
              <a:rPr lang="en-US" sz="1300" b="1" dirty="0" smtClean="0">
                <a:solidFill>
                  <a:prstClr val="white"/>
                </a:solidFill>
              </a:rPr>
              <a:t>Universal</a:t>
            </a:r>
            <a:endParaRPr lang="en-US" sz="1300" b="1" dirty="0">
              <a:solidFill>
                <a:prstClr val="white"/>
              </a:solidFill>
            </a:endParaRPr>
          </a:p>
        </p:txBody>
      </p:sp>
      <p:sp>
        <p:nvSpPr>
          <p:cNvPr id="8" name="Pentagon 7"/>
          <p:cNvSpPr/>
          <p:nvPr/>
        </p:nvSpPr>
        <p:spPr>
          <a:xfrm>
            <a:off x="218095" y="3388922"/>
            <a:ext cx="1462527" cy="1299264"/>
          </a:xfrm>
          <a:prstGeom prst="homePlate">
            <a:avLst>
              <a:gd name="adj" fmla="val 20728"/>
            </a:avLst>
          </a:prstGeom>
          <a:solidFill>
            <a:schemeClr val="accent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auto">
              <a:spcBef>
                <a:spcPts val="0"/>
              </a:spcBef>
              <a:spcAft>
                <a:spcPts val="0"/>
              </a:spcAft>
            </a:pPr>
            <a:r>
              <a:rPr lang="en-US" sz="1300" b="1" dirty="0" smtClean="0">
                <a:solidFill>
                  <a:prstClr val="white"/>
                </a:solidFill>
              </a:rPr>
              <a:t>Tier 2:</a:t>
            </a:r>
          </a:p>
          <a:p>
            <a:pPr algn="ctr" defTabSz="914400" fontAlgn="auto">
              <a:spcBef>
                <a:spcPts val="0"/>
              </a:spcBef>
              <a:spcAft>
                <a:spcPts val="0"/>
              </a:spcAft>
            </a:pPr>
            <a:r>
              <a:rPr lang="en-US" sz="1300" b="1" dirty="0" smtClean="0">
                <a:solidFill>
                  <a:prstClr val="white"/>
                </a:solidFill>
              </a:rPr>
              <a:t>Early Outreach</a:t>
            </a:r>
            <a:endParaRPr lang="en-US" sz="1300" b="1" dirty="0">
              <a:solidFill>
                <a:prstClr val="white"/>
              </a:solidFill>
            </a:endParaRPr>
          </a:p>
        </p:txBody>
      </p:sp>
      <p:sp>
        <p:nvSpPr>
          <p:cNvPr id="9" name="Pentagon 8"/>
          <p:cNvSpPr/>
          <p:nvPr/>
        </p:nvSpPr>
        <p:spPr>
          <a:xfrm>
            <a:off x="218095" y="4701574"/>
            <a:ext cx="1462527" cy="872283"/>
          </a:xfrm>
          <a:prstGeom prst="homePlate">
            <a:avLst>
              <a:gd name="adj" fmla="val 20728"/>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auto">
              <a:spcBef>
                <a:spcPts val="0"/>
              </a:spcBef>
              <a:spcAft>
                <a:spcPts val="0"/>
              </a:spcAft>
            </a:pPr>
            <a:r>
              <a:rPr lang="en-US" sz="1300" b="1" dirty="0" smtClean="0">
                <a:solidFill>
                  <a:prstClr val="white"/>
                </a:solidFill>
              </a:rPr>
              <a:t>Tier 3: </a:t>
            </a:r>
          </a:p>
          <a:p>
            <a:pPr algn="ctr" defTabSz="914400" fontAlgn="auto">
              <a:spcBef>
                <a:spcPts val="0"/>
              </a:spcBef>
              <a:spcAft>
                <a:spcPts val="0"/>
              </a:spcAft>
            </a:pPr>
            <a:r>
              <a:rPr lang="en-US" sz="1300" b="1" dirty="0" smtClean="0">
                <a:solidFill>
                  <a:prstClr val="white"/>
                </a:solidFill>
              </a:rPr>
              <a:t>Intensive Intervention</a:t>
            </a:r>
            <a:endParaRPr lang="en-US" sz="1300" b="1" dirty="0">
              <a:solidFill>
                <a:prstClr val="white"/>
              </a:solidFill>
            </a:endParaRPr>
          </a:p>
        </p:txBody>
      </p:sp>
      <p:sp>
        <p:nvSpPr>
          <p:cNvPr id="10" name="Pentagon 9"/>
          <p:cNvSpPr/>
          <p:nvPr/>
        </p:nvSpPr>
        <p:spPr>
          <a:xfrm>
            <a:off x="243756" y="1253137"/>
            <a:ext cx="8465606" cy="698931"/>
          </a:xfrm>
          <a:prstGeom prst="homePlate">
            <a:avLst>
              <a:gd name="adj" fmla="val 28907"/>
            </a:avLst>
          </a:prstGeom>
          <a:gradFill>
            <a:gsLst>
              <a:gs pos="0">
                <a:srgbClr val="FF682A"/>
              </a:gs>
              <a:gs pos="35000">
                <a:srgbClr val="FFA842"/>
              </a:gs>
              <a:gs pos="100000">
                <a:schemeClr val="accent4">
                  <a:tint val="15000"/>
                  <a:satMod val="350000"/>
                </a:schemeClr>
              </a:gs>
            </a:gsLs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defTabSz="914400" fontAlgn="auto">
              <a:spcBef>
                <a:spcPts val="0"/>
              </a:spcBef>
              <a:spcAft>
                <a:spcPts val="0"/>
              </a:spcAft>
            </a:pPr>
            <a:r>
              <a:rPr lang="en-US" sz="1600" b="1" dirty="0" smtClean="0">
                <a:solidFill>
                  <a:srgbClr val="000000"/>
                </a:solidFill>
              </a:rPr>
              <a:t>First Month </a:t>
            </a:r>
          </a:p>
          <a:p>
            <a:pPr defTabSz="914400" fontAlgn="auto">
              <a:spcBef>
                <a:spcPts val="0"/>
              </a:spcBef>
              <a:spcAft>
                <a:spcPts val="0"/>
              </a:spcAft>
            </a:pPr>
            <a:r>
              <a:rPr lang="en-US" sz="1600" b="1" dirty="0" smtClean="0">
                <a:solidFill>
                  <a:srgbClr val="000000"/>
                </a:solidFill>
              </a:rPr>
              <a:t>of School</a:t>
            </a:r>
            <a:endParaRPr lang="en-US" sz="1600" b="1" dirty="0">
              <a:solidFill>
                <a:srgbClr val="000000"/>
              </a:solidFill>
            </a:endParaRPr>
          </a:p>
        </p:txBody>
      </p:sp>
      <p:cxnSp>
        <p:nvCxnSpPr>
          <p:cNvPr id="12" name="Straight Connector 11"/>
          <p:cNvCxnSpPr/>
          <p:nvPr/>
        </p:nvCxnSpPr>
        <p:spPr>
          <a:xfrm flipV="1">
            <a:off x="333559" y="5657157"/>
            <a:ext cx="8133702" cy="12827"/>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nvGrpSpPr>
          <p:cNvPr id="2" name="Group 23"/>
          <p:cNvGrpSpPr/>
          <p:nvPr/>
        </p:nvGrpSpPr>
        <p:grpSpPr>
          <a:xfrm>
            <a:off x="1898721" y="1989947"/>
            <a:ext cx="1353175" cy="642920"/>
            <a:chOff x="2065497" y="1940040"/>
            <a:chExt cx="2783934" cy="912308"/>
          </a:xfrm>
        </p:grpSpPr>
        <p:sp>
          <p:nvSpPr>
            <p:cNvPr id="17" name="Rectangle 16"/>
            <p:cNvSpPr/>
            <p:nvPr/>
          </p:nvSpPr>
          <p:spPr>
            <a:xfrm>
              <a:off x="2065497" y="1977866"/>
              <a:ext cx="2783933" cy="874482"/>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18" name="TextBox 17"/>
            <p:cNvSpPr txBox="1"/>
            <p:nvPr/>
          </p:nvSpPr>
          <p:spPr>
            <a:xfrm>
              <a:off x="2065499" y="1940040"/>
              <a:ext cx="2783932" cy="292388"/>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School-Designed Attendance Ritual</a:t>
              </a:r>
            </a:p>
          </p:txBody>
        </p:sp>
      </p:grpSp>
      <p:sp>
        <p:nvSpPr>
          <p:cNvPr id="31" name="Pentagon 30"/>
          <p:cNvSpPr/>
          <p:nvPr/>
        </p:nvSpPr>
        <p:spPr>
          <a:xfrm>
            <a:off x="226278" y="5774713"/>
            <a:ext cx="1415857" cy="880301"/>
          </a:xfrm>
          <a:prstGeom prst="homePlate">
            <a:avLst>
              <a:gd name="adj" fmla="val 26353"/>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300" b="1" dirty="0" smtClean="0">
                <a:solidFill>
                  <a:srgbClr val="000000"/>
                </a:solidFill>
              </a:rPr>
              <a:t>Needed Infrastructure Supports and Training</a:t>
            </a:r>
            <a:endParaRPr lang="en-US" sz="1300" b="1" dirty="0">
              <a:solidFill>
                <a:srgbClr val="000000"/>
              </a:solidFill>
            </a:endParaRPr>
          </a:p>
        </p:txBody>
      </p:sp>
      <p:sp>
        <p:nvSpPr>
          <p:cNvPr id="32" name="Rounded Rectangle 31"/>
          <p:cNvSpPr/>
          <p:nvPr/>
        </p:nvSpPr>
        <p:spPr>
          <a:xfrm>
            <a:off x="3886200" y="5791200"/>
            <a:ext cx="4267200" cy="756839"/>
          </a:xfrm>
          <a:prstGeom prst="roundRect">
            <a:avLst/>
          </a:prstGeom>
          <a:solidFill>
            <a:schemeClr val="bg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300" b="1" dirty="0" smtClean="0">
                <a:solidFill>
                  <a:prstClr val="black"/>
                </a:solidFill>
              </a:rPr>
              <a:t>Attendance Team Meeting:</a:t>
            </a:r>
          </a:p>
          <a:p>
            <a:pPr algn="ctr" defTabSz="914400" fontAlgn="auto">
              <a:spcBef>
                <a:spcPts val="0"/>
              </a:spcBef>
              <a:spcAft>
                <a:spcPts val="0"/>
              </a:spcAft>
            </a:pPr>
            <a:r>
              <a:rPr lang="en-US" sz="1300" dirty="0" smtClean="0">
                <a:solidFill>
                  <a:prstClr val="black"/>
                </a:solidFill>
              </a:rPr>
              <a:t>I</a:t>
            </a:r>
            <a:r>
              <a:rPr lang="en-US" sz="1200" dirty="0" smtClean="0">
                <a:solidFill>
                  <a:prstClr val="black"/>
                </a:solidFill>
              </a:rPr>
              <a:t>nclude key community partner staff; decide which families need </a:t>
            </a:r>
            <a:r>
              <a:rPr lang="en-US" sz="1200" dirty="0">
                <a:solidFill>
                  <a:prstClr val="black"/>
                </a:solidFill>
              </a:rPr>
              <a:t>home visit and who will conduct it</a:t>
            </a:r>
          </a:p>
          <a:p>
            <a:pPr algn="ctr" defTabSz="914400" fontAlgn="auto">
              <a:spcBef>
                <a:spcPts val="0"/>
              </a:spcBef>
              <a:spcAft>
                <a:spcPts val="0"/>
              </a:spcAft>
            </a:pPr>
            <a:endParaRPr lang="en-US" sz="1300" b="1" dirty="0">
              <a:solidFill>
                <a:prstClr val="black"/>
              </a:solidFill>
            </a:endParaRPr>
          </a:p>
        </p:txBody>
      </p:sp>
      <p:sp>
        <p:nvSpPr>
          <p:cNvPr id="36" name="Rounded Rectangle 35"/>
          <p:cNvSpPr/>
          <p:nvPr/>
        </p:nvSpPr>
        <p:spPr>
          <a:xfrm>
            <a:off x="1898721" y="1118273"/>
            <a:ext cx="1353175" cy="628557"/>
          </a:xfrm>
          <a:prstGeom prst="roundRect">
            <a:avLst/>
          </a:prstGeom>
          <a:solidFill>
            <a:schemeClr val="bg1"/>
          </a:solidFill>
          <a:ln w="28575" cmpd="sng">
            <a:solidFill>
              <a:srgbClr val="FFA8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300" b="1" dirty="0" smtClean="0">
                <a:solidFill>
                  <a:srgbClr val="000000"/>
                </a:solidFill>
              </a:rPr>
              <a:t>1st Day of School</a:t>
            </a:r>
            <a:endParaRPr lang="en-US" sz="1300" b="1" dirty="0">
              <a:solidFill>
                <a:srgbClr val="000000"/>
              </a:solidFill>
            </a:endParaRPr>
          </a:p>
        </p:txBody>
      </p:sp>
      <p:sp>
        <p:nvSpPr>
          <p:cNvPr id="37" name="Rounded Rectangle 36"/>
          <p:cNvSpPr/>
          <p:nvPr/>
        </p:nvSpPr>
        <p:spPr>
          <a:xfrm>
            <a:off x="3332590" y="1092617"/>
            <a:ext cx="1353175" cy="628557"/>
          </a:xfrm>
          <a:prstGeom prst="roundRect">
            <a:avLst/>
          </a:prstGeom>
          <a:solidFill>
            <a:schemeClr val="bg1"/>
          </a:solidFill>
          <a:ln w="28575" cmpd="sng">
            <a:solidFill>
              <a:srgbClr val="FFA8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300" b="1" dirty="0" smtClean="0">
                <a:solidFill>
                  <a:srgbClr val="000000"/>
                </a:solidFill>
              </a:rPr>
              <a:t>End of Week 1</a:t>
            </a:r>
            <a:endParaRPr lang="en-US" sz="1300" b="1" dirty="0">
              <a:solidFill>
                <a:srgbClr val="000000"/>
              </a:solidFill>
            </a:endParaRPr>
          </a:p>
        </p:txBody>
      </p:sp>
      <p:sp>
        <p:nvSpPr>
          <p:cNvPr id="40" name="Rounded Rectangle 39"/>
          <p:cNvSpPr/>
          <p:nvPr/>
        </p:nvSpPr>
        <p:spPr>
          <a:xfrm>
            <a:off x="4762739" y="1118273"/>
            <a:ext cx="1985412" cy="628557"/>
          </a:xfrm>
          <a:prstGeom prst="roundRect">
            <a:avLst/>
          </a:prstGeom>
          <a:solidFill>
            <a:schemeClr val="bg1"/>
          </a:solidFill>
          <a:ln w="28575" cmpd="sng">
            <a:solidFill>
              <a:srgbClr val="FFA8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300" b="1" dirty="0" smtClean="0">
                <a:solidFill>
                  <a:srgbClr val="000000"/>
                </a:solidFill>
              </a:rPr>
              <a:t>Beg. of Week 2</a:t>
            </a:r>
            <a:endParaRPr lang="en-US" sz="1300" b="1" dirty="0">
              <a:solidFill>
                <a:srgbClr val="000000"/>
              </a:solidFill>
            </a:endParaRPr>
          </a:p>
        </p:txBody>
      </p:sp>
      <p:sp>
        <p:nvSpPr>
          <p:cNvPr id="41" name="Rounded Rectangle 40"/>
          <p:cNvSpPr/>
          <p:nvPr/>
        </p:nvSpPr>
        <p:spPr>
          <a:xfrm>
            <a:off x="6850784" y="1118273"/>
            <a:ext cx="1629311" cy="628557"/>
          </a:xfrm>
          <a:prstGeom prst="roundRect">
            <a:avLst/>
          </a:prstGeom>
          <a:solidFill>
            <a:schemeClr val="bg1"/>
          </a:solidFill>
          <a:ln w="28575" cmpd="sng">
            <a:solidFill>
              <a:srgbClr val="FFA8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300" b="1" dirty="0" smtClean="0">
                <a:solidFill>
                  <a:srgbClr val="000000"/>
                </a:solidFill>
              </a:rPr>
              <a:t>End of Week 4</a:t>
            </a:r>
            <a:endParaRPr lang="en-US" sz="1300" b="1" dirty="0">
              <a:solidFill>
                <a:srgbClr val="000000"/>
              </a:solidFill>
            </a:endParaRPr>
          </a:p>
        </p:txBody>
      </p:sp>
      <p:grpSp>
        <p:nvGrpSpPr>
          <p:cNvPr id="5" name="Group 41"/>
          <p:cNvGrpSpPr/>
          <p:nvPr/>
        </p:nvGrpSpPr>
        <p:grpSpPr>
          <a:xfrm>
            <a:off x="3319761" y="1985162"/>
            <a:ext cx="1353175" cy="642920"/>
            <a:chOff x="2065497" y="1940040"/>
            <a:chExt cx="2783934" cy="912308"/>
          </a:xfrm>
        </p:grpSpPr>
        <p:sp>
          <p:nvSpPr>
            <p:cNvPr id="43" name="Rectangle 42"/>
            <p:cNvSpPr/>
            <p:nvPr/>
          </p:nvSpPr>
          <p:spPr>
            <a:xfrm>
              <a:off x="2065497" y="1977866"/>
              <a:ext cx="2783933" cy="874482"/>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44" name="TextBox 43"/>
            <p:cNvSpPr txBox="1"/>
            <p:nvPr/>
          </p:nvSpPr>
          <p:spPr>
            <a:xfrm>
              <a:off x="2065499" y="1940040"/>
              <a:ext cx="2783932" cy="292388"/>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School-Designed Attendance Ritual</a:t>
              </a:r>
            </a:p>
          </p:txBody>
        </p:sp>
      </p:grpSp>
      <p:grpSp>
        <p:nvGrpSpPr>
          <p:cNvPr id="11" name="Group 44"/>
          <p:cNvGrpSpPr/>
          <p:nvPr/>
        </p:nvGrpSpPr>
        <p:grpSpPr>
          <a:xfrm>
            <a:off x="3242787" y="2647602"/>
            <a:ext cx="1519952" cy="692497"/>
            <a:chOff x="2065497" y="1940040"/>
            <a:chExt cx="2783934" cy="938770"/>
          </a:xfrm>
        </p:grpSpPr>
        <p:sp>
          <p:nvSpPr>
            <p:cNvPr id="46" name="Rectangle 45"/>
            <p:cNvSpPr/>
            <p:nvPr/>
          </p:nvSpPr>
          <p:spPr>
            <a:xfrm>
              <a:off x="2065497" y="1977866"/>
              <a:ext cx="2783933" cy="874482"/>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47" name="TextBox 46"/>
            <p:cNvSpPr txBox="1"/>
            <p:nvPr/>
          </p:nvSpPr>
          <p:spPr>
            <a:xfrm>
              <a:off x="2065499" y="1940040"/>
              <a:ext cx="2783932" cy="938770"/>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Community Partner-Designed Attendance Ritual</a:t>
              </a:r>
            </a:p>
          </p:txBody>
        </p:sp>
      </p:grpSp>
      <p:cxnSp>
        <p:nvCxnSpPr>
          <p:cNvPr id="52" name="Straight Connector 51"/>
          <p:cNvCxnSpPr/>
          <p:nvPr/>
        </p:nvCxnSpPr>
        <p:spPr>
          <a:xfrm>
            <a:off x="7760106" y="1746830"/>
            <a:ext cx="0" cy="3963754"/>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4499129" y="3329181"/>
            <a:ext cx="4193829" cy="667363"/>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50" name="TextBox 49"/>
          <p:cNvSpPr txBox="1"/>
          <p:nvPr/>
        </p:nvSpPr>
        <p:spPr>
          <a:xfrm>
            <a:off x="4410227" y="3317853"/>
            <a:ext cx="4359705" cy="692497"/>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School Staff Check-In: </a:t>
            </a:r>
            <a:r>
              <a:rPr lang="en-US" sz="1300" dirty="0" smtClean="0">
                <a:solidFill>
                  <a:srgbClr val="000000"/>
                </a:solidFill>
                <a:latin typeface="Calibri"/>
                <a:cs typeface="+mn-cs"/>
              </a:rPr>
              <a:t> Personal contact if  students exhibits chronic absence   Share something positive @ child , offer help with barriers &amp; connect to positive supports.</a:t>
            </a:r>
            <a:endParaRPr lang="en-US" sz="1300" b="1" dirty="0" smtClean="0">
              <a:solidFill>
                <a:srgbClr val="000000"/>
              </a:solidFill>
              <a:latin typeface="Calibri"/>
              <a:cs typeface="+mn-cs"/>
            </a:endParaRPr>
          </a:p>
        </p:txBody>
      </p:sp>
      <p:sp>
        <p:nvSpPr>
          <p:cNvPr id="3" name="Isosceles Triangle 2"/>
          <p:cNvSpPr/>
          <p:nvPr/>
        </p:nvSpPr>
        <p:spPr>
          <a:xfrm>
            <a:off x="5324107" y="3085429"/>
            <a:ext cx="205267" cy="198359"/>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cxnSp>
        <p:nvCxnSpPr>
          <p:cNvPr id="6" name="Straight Connector 5"/>
          <p:cNvCxnSpPr/>
          <p:nvPr/>
        </p:nvCxnSpPr>
        <p:spPr>
          <a:xfrm>
            <a:off x="5426739" y="1772486"/>
            <a:ext cx="0" cy="1488009"/>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51" name="Isosceles Triangle 50"/>
          <p:cNvSpPr/>
          <p:nvPr/>
        </p:nvSpPr>
        <p:spPr>
          <a:xfrm>
            <a:off x="7657474" y="5612336"/>
            <a:ext cx="205267" cy="198359"/>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53" name="Rectangle 52"/>
          <p:cNvSpPr/>
          <p:nvPr/>
        </p:nvSpPr>
        <p:spPr>
          <a:xfrm>
            <a:off x="4491552" y="4011485"/>
            <a:ext cx="4195229" cy="676701"/>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sz="1300" b="1" dirty="0" smtClean="0">
                <a:solidFill>
                  <a:srgbClr val="000000"/>
                </a:solidFill>
              </a:rPr>
              <a:t>Community Partner Staff Follow-Up</a:t>
            </a:r>
            <a:r>
              <a:rPr lang="en-US" sz="1300" dirty="0" smtClean="0">
                <a:solidFill>
                  <a:srgbClr val="000000"/>
                </a:solidFill>
              </a:rPr>
              <a:t>: Staff follows up with families to help address barrier/offer support. Confidentiality agreement needed if data is shared</a:t>
            </a:r>
            <a:r>
              <a:rPr lang="en-US" sz="1300" dirty="0">
                <a:solidFill>
                  <a:srgbClr val="000000"/>
                </a:solidFill>
              </a:rPr>
              <a:t>.</a:t>
            </a:r>
          </a:p>
        </p:txBody>
      </p:sp>
    </p:spTree>
    <p:extLst>
      <p:ext uri="{BB962C8B-B14F-4D97-AF65-F5344CB8AC3E}">
        <p14:creationId xmlns="" xmlns:p14="http://schemas.microsoft.com/office/powerpoint/2010/main" val="407517443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43646" y="296213"/>
            <a:ext cx="8502370" cy="864717"/>
          </a:xfrm>
        </p:spPr>
        <p:txBody>
          <a:bodyPr/>
          <a:lstStyle/>
          <a:p>
            <a:pPr algn="ctr">
              <a:spcBef>
                <a:spcPts val="0"/>
              </a:spcBef>
            </a:pPr>
            <a:r>
              <a:rPr lang="en-US" sz="4000" dirty="0" smtClean="0"/>
              <a:t> Possible Tier 2 Interventions</a:t>
            </a:r>
          </a:p>
          <a:p>
            <a:pPr algn="ctr">
              <a:spcBef>
                <a:spcPts val="0"/>
              </a:spcBef>
            </a:pPr>
            <a:r>
              <a:rPr lang="en-US" sz="4000" dirty="0" smtClean="0"/>
              <a:t> </a:t>
            </a:r>
            <a:endParaRPr lang="en-US" sz="4000" dirty="0"/>
          </a:p>
        </p:txBody>
      </p:sp>
      <p:sp>
        <p:nvSpPr>
          <p:cNvPr id="4" name="Slide Number Placeholder 3"/>
          <p:cNvSpPr>
            <a:spLocks noGrp="1"/>
          </p:cNvSpPr>
          <p:nvPr>
            <p:ph type="sldNum" sz="quarter" idx="14"/>
          </p:nvPr>
        </p:nvSpPr>
        <p:spPr/>
        <p:txBody>
          <a:bodyPr/>
          <a:lstStyle/>
          <a:p>
            <a:pPr>
              <a:defRPr/>
            </a:pPr>
            <a:fld id="{47BE2769-1AC7-48D9-BC3D-F8A95828A90B}" type="slidenum">
              <a:rPr lang="en-US" smtClean="0">
                <a:solidFill>
                  <a:prstClr val="black">
                    <a:tint val="75000"/>
                  </a:prstClr>
                </a:solidFill>
              </a:rPr>
              <a:pPr>
                <a:defRPr/>
              </a:pPr>
              <a:t>12</a:t>
            </a:fld>
            <a:endParaRPr lang="en-US" dirty="0">
              <a:solidFill>
                <a:prstClr val="black">
                  <a:tint val="75000"/>
                </a:prstClr>
              </a:solidFill>
            </a:endParaRPr>
          </a:p>
        </p:txBody>
      </p:sp>
      <p:graphicFrame>
        <p:nvGraphicFramePr>
          <p:cNvPr id="10" name="Diagram 9"/>
          <p:cNvGraphicFramePr/>
          <p:nvPr>
            <p:extLst>
              <p:ext uri="{D42A27DB-BD31-4B8C-83A1-F6EECF244321}">
                <p14:modId xmlns="" xmlns:p14="http://schemas.microsoft.com/office/powerpoint/2010/main" val="1768020523"/>
              </p:ext>
            </p:extLst>
          </p:nvPr>
        </p:nvGraphicFramePr>
        <p:xfrm>
          <a:off x="522941" y="1658472"/>
          <a:ext cx="8203547" cy="4773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896472" y="4975414"/>
            <a:ext cx="1494118" cy="923330"/>
          </a:xfrm>
          <a:prstGeom prst="rect">
            <a:avLst/>
          </a:prstGeom>
          <a:noFill/>
        </p:spPr>
        <p:txBody>
          <a:bodyPr wrap="square" rtlCol="0">
            <a:spAutoFit/>
          </a:bodyPr>
          <a:lstStyle/>
          <a:p>
            <a:pPr algn="ctr"/>
            <a:r>
              <a:rPr lang="en-US" dirty="0" smtClean="0">
                <a:latin typeface="Franklin Gothic Book"/>
                <a:cs typeface="Franklin Gothic Book"/>
              </a:rPr>
              <a:t>Assign</a:t>
            </a:r>
            <a:r>
              <a:rPr lang="en-US" dirty="0" smtClean="0">
                <a:latin typeface="Franklin Gothic Medium"/>
                <a:cs typeface="Franklin Gothic Medium"/>
              </a:rPr>
              <a:t> Attendance Buddies</a:t>
            </a:r>
            <a:endParaRPr lang="en-US" dirty="0">
              <a:latin typeface="Franklin Gothic Medium"/>
              <a:cs typeface="Franklin Gothic Medium"/>
            </a:endParaRPr>
          </a:p>
        </p:txBody>
      </p:sp>
      <p:sp>
        <p:nvSpPr>
          <p:cNvPr id="13" name="TextBox 12"/>
          <p:cNvSpPr txBox="1"/>
          <p:nvPr/>
        </p:nvSpPr>
        <p:spPr>
          <a:xfrm>
            <a:off x="1434354" y="2462981"/>
            <a:ext cx="2002117" cy="1754326"/>
          </a:xfrm>
          <a:prstGeom prst="rect">
            <a:avLst/>
          </a:prstGeom>
          <a:noFill/>
        </p:spPr>
        <p:txBody>
          <a:bodyPr wrap="square" rtlCol="0">
            <a:spAutoFit/>
          </a:bodyPr>
          <a:lstStyle/>
          <a:p>
            <a:pPr algn="ctr"/>
            <a:r>
              <a:rPr lang="en-US" dirty="0" smtClean="0">
                <a:latin typeface="Franklin Gothic Book"/>
                <a:cs typeface="Franklin Gothic Book"/>
              </a:rPr>
              <a:t>Partner with families/students to develop  </a:t>
            </a:r>
            <a:r>
              <a:rPr lang="en-US" dirty="0" smtClean="0">
                <a:latin typeface="Franklin Gothic Medium"/>
                <a:cs typeface="Franklin Gothic Medium"/>
              </a:rPr>
              <a:t>Student Attendance Success Plan</a:t>
            </a:r>
            <a:endParaRPr lang="en-US" dirty="0">
              <a:latin typeface="Franklin Gothic Medium"/>
              <a:cs typeface="Franklin Gothic Medium"/>
            </a:endParaRPr>
          </a:p>
        </p:txBody>
      </p:sp>
      <p:sp>
        <p:nvSpPr>
          <p:cNvPr id="14" name="TextBox 13"/>
          <p:cNvSpPr txBox="1"/>
          <p:nvPr/>
        </p:nvSpPr>
        <p:spPr>
          <a:xfrm>
            <a:off x="3675529" y="1840755"/>
            <a:ext cx="1927412" cy="1200329"/>
          </a:xfrm>
          <a:prstGeom prst="rect">
            <a:avLst/>
          </a:prstGeom>
          <a:noFill/>
        </p:spPr>
        <p:txBody>
          <a:bodyPr wrap="square" rtlCol="0">
            <a:spAutoFit/>
          </a:bodyPr>
          <a:lstStyle/>
          <a:p>
            <a:pPr algn="ctr"/>
            <a:r>
              <a:rPr lang="en-US" dirty="0" smtClean="0">
                <a:latin typeface="Franklin Gothic Book"/>
                <a:cs typeface="Franklin Gothic Book"/>
              </a:rPr>
              <a:t>Recruit for engaging </a:t>
            </a:r>
            <a:r>
              <a:rPr lang="en-US" dirty="0" smtClean="0">
                <a:latin typeface="Franklin Gothic Medium"/>
                <a:cs typeface="Franklin Gothic Medium"/>
              </a:rPr>
              <a:t>Before- or After-School Activities</a:t>
            </a:r>
            <a:endParaRPr lang="en-US" dirty="0">
              <a:latin typeface="Franklin Gothic Medium"/>
              <a:cs typeface="Franklin Gothic Medium"/>
            </a:endParaRPr>
          </a:p>
        </p:txBody>
      </p:sp>
      <p:sp>
        <p:nvSpPr>
          <p:cNvPr id="15" name="TextBox 14"/>
          <p:cNvSpPr txBox="1"/>
          <p:nvPr/>
        </p:nvSpPr>
        <p:spPr>
          <a:xfrm>
            <a:off x="5871882" y="2826874"/>
            <a:ext cx="1739153" cy="923330"/>
          </a:xfrm>
          <a:prstGeom prst="rect">
            <a:avLst/>
          </a:prstGeom>
          <a:noFill/>
        </p:spPr>
        <p:txBody>
          <a:bodyPr wrap="square" rtlCol="0">
            <a:spAutoFit/>
          </a:bodyPr>
          <a:lstStyle/>
          <a:p>
            <a:pPr algn="ctr"/>
            <a:r>
              <a:rPr lang="en-US" dirty="0" smtClean="0">
                <a:latin typeface="Franklin Gothic Book"/>
                <a:cs typeface="Franklin Gothic Book"/>
              </a:rPr>
              <a:t>Connect to </a:t>
            </a:r>
            <a:r>
              <a:rPr lang="en-US" dirty="0" smtClean="0">
                <a:latin typeface="Franklin Gothic Medium"/>
                <a:cs typeface="Franklin Gothic Medium"/>
              </a:rPr>
              <a:t>Walk- to-School Companion</a:t>
            </a:r>
            <a:endParaRPr lang="en-US" dirty="0">
              <a:latin typeface="Franklin Gothic Medium"/>
              <a:cs typeface="Franklin Gothic Medium"/>
            </a:endParaRPr>
          </a:p>
        </p:txBody>
      </p:sp>
      <p:sp>
        <p:nvSpPr>
          <p:cNvPr id="16" name="TextBox 15"/>
          <p:cNvSpPr txBox="1"/>
          <p:nvPr/>
        </p:nvSpPr>
        <p:spPr>
          <a:xfrm>
            <a:off x="6646675" y="4975414"/>
            <a:ext cx="1927412" cy="923330"/>
          </a:xfrm>
          <a:prstGeom prst="rect">
            <a:avLst/>
          </a:prstGeom>
          <a:noFill/>
        </p:spPr>
        <p:txBody>
          <a:bodyPr wrap="square" rtlCol="0">
            <a:spAutoFit/>
          </a:bodyPr>
          <a:lstStyle/>
          <a:p>
            <a:pPr algn="ctr"/>
            <a:r>
              <a:rPr lang="en-US" dirty="0" smtClean="0">
                <a:latin typeface="Franklin Gothic Book"/>
                <a:cs typeface="Franklin Gothic Book"/>
              </a:rPr>
              <a:t>Offer plan or contacts for </a:t>
            </a:r>
            <a:r>
              <a:rPr lang="en-US" dirty="0" smtClean="0">
                <a:latin typeface="Franklin Gothic Medium"/>
                <a:cs typeface="Franklin Gothic Medium"/>
              </a:rPr>
              <a:t>Health Support </a:t>
            </a:r>
            <a:endParaRPr lang="en-US" dirty="0">
              <a:latin typeface="Franklin Gothic Medium"/>
              <a:cs typeface="Franklin Gothic Medium"/>
            </a:endParaRPr>
          </a:p>
        </p:txBody>
      </p:sp>
      <p:sp>
        <p:nvSpPr>
          <p:cNvPr id="17" name="TextBox 16"/>
          <p:cNvSpPr txBox="1"/>
          <p:nvPr/>
        </p:nvSpPr>
        <p:spPr>
          <a:xfrm>
            <a:off x="3675529" y="5008287"/>
            <a:ext cx="1927412" cy="1138773"/>
          </a:xfrm>
          <a:prstGeom prst="rect">
            <a:avLst/>
          </a:prstGeom>
          <a:noFill/>
        </p:spPr>
        <p:txBody>
          <a:bodyPr wrap="square" rtlCol="0">
            <a:spAutoFit/>
          </a:bodyPr>
          <a:lstStyle/>
          <a:p>
            <a:pPr algn="ctr"/>
            <a:r>
              <a:rPr lang="en-US" sz="1700" dirty="0" smtClean="0">
                <a:solidFill>
                  <a:schemeClr val="bg1"/>
                </a:solidFill>
                <a:latin typeface="Franklin Gothic Medium"/>
                <a:cs typeface="Franklin Gothic Medium"/>
              </a:rPr>
              <a:t>Positive Linkages and  Engagement  for Students and Families </a:t>
            </a:r>
            <a:endParaRPr lang="en-US" sz="1700" dirty="0">
              <a:solidFill>
                <a:schemeClr val="bg1"/>
              </a:solidFill>
              <a:latin typeface="Franklin Gothic Medium"/>
              <a:cs typeface="Franklin Gothic Medium"/>
            </a:endParaRPr>
          </a:p>
        </p:txBody>
      </p:sp>
      <p:pic>
        <p:nvPicPr>
          <p:cNvPr id="11" name="Picture 10" descr="C:\Users\tatumkm\AppData\Local\Microsoft\Windows\Temporary Internet Files\Content.Outlook\0I6499UY\9230-5.jpg"/>
          <p:cNvPicPr/>
          <p:nvPr/>
        </p:nvPicPr>
        <p:blipFill>
          <a:blip r:embed="rId7" cstate="print"/>
          <a:srcRect/>
          <a:stretch>
            <a:fillRect/>
          </a:stretch>
        </p:blipFill>
        <p:spPr bwMode="auto">
          <a:xfrm>
            <a:off x="34808" y="6147060"/>
            <a:ext cx="617676" cy="427703"/>
          </a:xfrm>
          <a:prstGeom prst="rect">
            <a:avLst/>
          </a:prstGeom>
          <a:noFill/>
          <a:ln w="9525">
            <a:noFill/>
            <a:miter lim="800000"/>
            <a:headEnd/>
            <a:tailEnd/>
          </a:ln>
        </p:spPr>
      </p:pic>
    </p:spTree>
    <p:extLst>
      <p:ext uri="{BB962C8B-B14F-4D97-AF65-F5344CB8AC3E}">
        <p14:creationId xmlns="" xmlns:p14="http://schemas.microsoft.com/office/powerpoint/2010/main" val="3806554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p:nvPr/>
        </p:nvGrpSpPr>
        <p:grpSpPr>
          <a:xfrm>
            <a:off x="256725" y="1632912"/>
            <a:ext cx="5965561" cy="1449206"/>
            <a:chOff x="409126" y="1785312"/>
            <a:chExt cx="5965561" cy="1449206"/>
          </a:xfrm>
          <a:solidFill>
            <a:srgbClr val="D9D9D9"/>
          </a:solidFill>
        </p:grpSpPr>
        <p:sp>
          <p:nvSpPr>
            <p:cNvPr id="37" name="Rounded Rectangle 36"/>
            <p:cNvSpPr/>
            <p:nvPr/>
          </p:nvSpPr>
          <p:spPr>
            <a:xfrm>
              <a:off x="409126" y="1785312"/>
              <a:ext cx="3850814" cy="883513"/>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rapezoid 43"/>
            <p:cNvSpPr/>
            <p:nvPr/>
          </p:nvSpPr>
          <p:spPr bwMode="auto">
            <a:xfrm>
              <a:off x="3302781" y="1835259"/>
              <a:ext cx="3071906" cy="1399259"/>
            </a:xfrm>
            <a:prstGeom prst="trapezoid">
              <a:avLst>
                <a:gd name="adj" fmla="val 51316"/>
              </a:avLst>
            </a:prstGeom>
            <a:grpFill/>
            <a:ln w="101600"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endParaRPr lang="en-US" sz="1600" b="1" dirty="0" smtClean="0">
                <a:solidFill>
                  <a:prstClr val="white"/>
                </a:solidFill>
                <a:latin typeface="Franklin Gothic Medium"/>
                <a:cs typeface="Franklin Gothic Medium"/>
              </a:endParaRPr>
            </a:p>
          </p:txBody>
        </p:sp>
      </p:grpSp>
      <p:grpSp>
        <p:nvGrpSpPr>
          <p:cNvPr id="6" name="Group 5"/>
          <p:cNvGrpSpPr/>
          <p:nvPr/>
        </p:nvGrpSpPr>
        <p:grpSpPr>
          <a:xfrm>
            <a:off x="256726" y="3188656"/>
            <a:ext cx="6778183" cy="1426285"/>
            <a:chOff x="409125" y="3341056"/>
            <a:chExt cx="6778183" cy="1426285"/>
          </a:xfrm>
          <a:solidFill>
            <a:schemeClr val="bg1">
              <a:lumMod val="85000"/>
            </a:schemeClr>
          </a:solidFill>
          <a:effectLst/>
        </p:grpSpPr>
        <p:sp>
          <p:nvSpPr>
            <p:cNvPr id="34" name="Rounded Rectangle 33"/>
            <p:cNvSpPr/>
            <p:nvPr/>
          </p:nvSpPr>
          <p:spPr>
            <a:xfrm>
              <a:off x="409125" y="3341056"/>
              <a:ext cx="2893656" cy="883513"/>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rapezoid 34"/>
            <p:cNvSpPr/>
            <p:nvPr/>
          </p:nvSpPr>
          <p:spPr bwMode="auto">
            <a:xfrm>
              <a:off x="2495957" y="3382390"/>
              <a:ext cx="4691351" cy="1384951"/>
            </a:xfrm>
            <a:prstGeom prst="trapezoid">
              <a:avLst>
                <a:gd name="adj" fmla="val 51316"/>
              </a:avLst>
            </a:prstGeom>
            <a:grpFill/>
            <a:ln w="88900"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sp>
        <p:nvSpPr>
          <p:cNvPr id="2" name="Rounded Rectangle 1"/>
          <p:cNvSpPr/>
          <p:nvPr/>
        </p:nvSpPr>
        <p:spPr>
          <a:xfrm>
            <a:off x="256725" y="4803090"/>
            <a:ext cx="2324826" cy="883513"/>
          </a:xfrm>
          <a:prstGeom prst="roundRect">
            <a:avLst/>
          </a:prstGeom>
          <a:solidFill>
            <a:srgbClr val="83B8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558072" y="4988670"/>
            <a:ext cx="13716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Trapezoid 4"/>
          <p:cNvSpPr/>
          <p:nvPr/>
        </p:nvSpPr>
        <p:spPr bwMode="auto">
          <a:xfrm>
            <a:off x="3810124" y="1754721"/>
            <a:ext cx="1682750" cy="1389062"/>
          </a:xfrm>
          <a:prstGeom prst="rect">
            <a:avLst/>
          </a:prstGeom>
          <a:noFill/>
        </p:spPr>
        <p:style>
          <a:lnRef idx="0">
            <a:scrgbClr r="0" g="0" b="0"/>
          </a:lnRef>
          <a:fillRef idx="0">
            <a:scrgbClr r="0" g="0" b="0"/>
          </a:fillRef>
          <a:effectRef idx="0">
            <a:scrgbClr r="0" g="0" b="0"/>
          </a:effectRef>
          <a:fontRef idx="minor">
            <a:schemeClr val="lt1"/>
          </a:fontRef>
        </p:style>
        <p:txBody>
          <a:bodyPr lIns="17780" tIns="17780" rIns="17780" bIns="17780" anchor="ctr"/>
          <a:lstStyle/>
          <a:p>
            <a:pPr algn="ctr" defTabSz="622300" fontAlgn="auto">
              <a:lnSpc>
                <a:spcPct val="90000"/>
              </a:lnSpc>
              <a:spcBef>
                <a:spcPts val="0"/>
              </a:spcBef>
              <a:spcAft>
                <a:spcPct val="35000"/>
              </a:spcAft>
              <a:defRPr/>
            </a:pPr>
            <a:endParaRPr lang="en-US" b="1" dirty="0">
              <a:solidFill>
                <a:prstClr val="white"/>
              </a:solidFill>
              <a:latin typeface="Franklin Gothic Medium" pitchFamily="34" charset="0"/>
              <a:cs typeface="Abadi MT Condensed Extra Bold"/>
            </a:endParaRPr>
          </a:p>
          <a:p>
            <a:pPr algn="ctr" defTabSz="622300" fontAlgn="auto">
              <a:lnSpc>
                <a:spcPct val="90000"/>
              </a:lnSpc>
              <a:spcBef>
                <a:spcPts val="0"/>
              </a:spcBef>
              <a:spcAft>
                <a:spcPct val="35000"/>
              </a:spcAft>
              <a:defRPr/>
            </a:pPr>
            <a:endParaRPr lang="en-US" b="1" dirty="0">
              <a:solidFill>
                <a:prstClr val="white"/>
              </a:solidFill>
              <a:latin typeface="Franklin Gothic Medium" pitchFamily="34" charset="0"/>
              <a:cs typeface="Abadi MT Condensed Extra Bold"/>
            </a:endParaRPr>
          </a:p>
        </p:txBody>
      </p:sp>
      <p:sp>
        <p:nvSpPr>
          <p:cNvPr id="33" name="Trapezoid 32"/>
          <p:cNvSpPr/>
          <p:nvPr/>
        </p:nvSpPr>
        <p:spPr bwMode="auto">
          <a:xfrm>
            <a:off x="2581551" y="3273382"/>
            <a:ext cx="4649036" cy="1449544"/>
          </a:xfrm>
          <a:prstGeom prst="trapezoid">
            <a:avLst>
              <a:gd name="adj" fmla="val 51316"/>
            </a:avLst>
          </a:prstGeom>
          <a:solidFill>
            <a:schemeClr val="bg2">
              <a:lumMod val="25000"/>
            </a:schemeClr>
          </a:solidFill>
          <a:ln w="76200" cmpd="sng">
            <a:solidFill>
              <a:srgbClr val="154B64"/>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Trapezoid 31"/>
          <p:cNvSpPr/>
          <p:nvPr/>
        </p:nvSpPr>
        <p:spPr bwMode="auto">
          <a:xfrm>
            <a:off x="1880387" y="4969397"/>
            <a:ext cx="6417270" cy="1578260"/>
          </a:xfrm>
          <a:prstGeom prst="trapezoid">
            <a:avLst>
              <a:gd name="adj" fmla="val 51316"/>
            </a:avLst>
          </a:prstGeom>
          <a:solidFill>
            <a:srgbClr val="154B64"/>
          </a:solidFill>
          <a:ln w="76200" cmpd="sng">
            <a:solidFill>
              <a:srgbClr val="154B6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spcAft>
                <a:spcPts val="0"/>
              </a:spcAft>
            </a:pPr>
            <a:endParaRPr lang="en-US" sz="1500" b="1" dirty="0" smtClean="0">
              <a:solidFill>
                <a:schemeClr val="tx2"/>
              </a:solidFill>
              <a:latin typeface="Franklin Gothic Medium"/>
              <a:cs typeface="Franklin Gothic Medium"/>
            </a:endParaRPr>
          </a:p>
        </p:txBody>
      </p:sp>
      <p:sp>
        <p:nvSpPr>
          <p:cNvPr id="25" name="Trapezoid 24"/>
          <p:cNvSpPr/>
          <p:nvPr/>
        </p:nvSpPr>
        <p:spPr bwMode="auto">
          <a:xfrm>
            <a:off x="1760858" y="4920871"/>
            <a:ext cx="6315372" cy="1493738"/>
          </a:xfrm>
          <a:prstGeom prst="trapezoid">
            <a:avLst>
              <a:gd name="adj" fmla="val 51316"/>
            </a:avLst>
          </a:prstGeom>
          <a:solidFill>
            <a:srgbClr val="2084F3"/>
          </a:solidFill>
          <a:ln w="76200" cmpd="sng">
            <a:solidFill>
              <a:srgbClr val="2084F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spcAft>
                <a:spcPts val="0"/>
              </a:spcAft>
            </a:pPr>
            <a:endParaRPr lang="en-US" sz="1500" b="1" dirty="0" smtClean="0">
              <a:solidFill>
                <a:schemeClr val="tx2"/>
              </a:solidFill>
              <a:latin typeface="Franklin Gothic Medium"/>
              <a:cs typeface="Franklin Gothic Medium"/>
            </a:endParaRPr>
          </a:p>
        </p:txBody>
      </p:sp>
      <p:sp>
        <p:nvSpPr>
          <p:cNvPr id="24" name="Trapezoid 23"/>
          <p:cNvSpPr/>
          <p:nvPr/>
        </p:nvSpPr>
        <p:spPr bwMode="auto">
          <a:xfrm>
            <a:off x="1551680" y="4850777"/>
            <a:ext cx="6336597" cy="1442356"/>
          </a:xfrm>
          <a:prstGeom prst="trapezoid">
            <a:avLst>
              <a:gd name="adj" fmla="val 51316"/>
            </a:avLst>
          </a:prstGeom>
          <a:solidFill>
            <a:schemeClr val="accent1">
              <a:lumMod val="20000"/>
              <a:lumOff val="80000"/>
            </a:schemeClr>
          </a:solidFill>
          <a:ln w="88900" cmpd="sng">
            <a:solidFill>
              <a:srgbClr val="83B8EE"/>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spcAft>
                <a:spcPts val="0"/>
              </a:spcAft>
            </a:pPr>
            <a:endParaRPr lang="en-US" sz="1500" b="1" dirty="0" smtClean="0">
              <a:solidFill>
                <a:schemeClr val="tx2"/>
              </a:solidFill>
              <a:latin typeface="Franklin Gothic Medium"/>
              <a:cs typeface="Franklin Gothic Medium"/>
            </a:endParaRPr>
          </a:p>
        </p:txBody>
      </p:sp>
      <p:grpSp>
        <p:nvGrpSpPr>
          <p:cNvPr id="8" name="Group 12"/>
          <p:cNvGrpSpPr/>
          <p:nvPr/>
        </p:nvGrpSpPr>
        <p:grpSpPr>
          <a:xfrm>
            <a:off x="5873656" y="1750409"/>
            <a:ext cx="2916320" cy="4028590"/>
            <a:chOff x="5873656" y="1750409"/>
            <a:chExt cx="2916320" cy="4028590"/>
          </a:xfrm>
        </p:grpSpPr>
        <p:cxnSp>
          <p:nvCxnSpPr>
            <p:cNvPr id="30" name="Straight Arrow Connector 29"/>
            <p:cNvCxnSpPr/>
            <p:nvPr/>
          </p:nvCxnSpPr>
          <p:spPr>
            <a:xfrm>
              <a:off x="6401276" y="2398809"/>
              <a:ext cx="1582444" cy="289710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709" name="TextBox 37"/>
            <p:cNvSpPr txBox="1">
              <a:spLocks noChangeArrowheads="1"/>
            </p:cNvSpPr>
            <p:nvPr/>
          </p:nvSpPr>
          <p:spPr bwMode="auto">
            <a:xfrm>
              <a:off x="5873656" y="1750409"/>
              <a:ext cx="862692"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dirty="0">
                  <a:solidFill>
                    <a:srgbClr val="FF0000"/>
                  </a:solidFill>
                  <a:latin typeface="Franklin Gothic Medium" pitchFamily="34" charset="0"/>
                </a:rPr>
                <a:t>High Cost</a:t>
              </a:r>
            </a:p>
          </p:txBody>
        </p:sp>
        <p:sp>
          <p:nvSpPr>
            <p:cNvPr id="29710" name="TextBox 38"/>
            <p:cNvSpPr txBox="1">
              <a:spLocks noChangeArrowheads="1"/>
            </p:cNvSpPr>
            <p:nvPr/>
          </p:nvSpPr>
          <p:spPr bwMode="auto">
            <a:xfrm>
              <a:off x="7912090" y="5163446"/>
              <a:ext cx="877886"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dirty="0">
                  <a:solidFill>
                    <a:srgbClr val="FF0000"/>
                  </a:solidFill>
                  <a:latin typeface="Franklin Gothic Medium" pitchFamily="34" charset="0"/>
                </a:rPr>
                <a:t>Low Cost</a:t>
              </a:r>
            </a:p>
          </p:txBody>
        </p:sp>
      </p:grpSp>
      <p:sp>
        <p:nvSpPr>
          <p:cNvPr id="31" name="Slide Number Placeholder 30"/>
          <p:cNvSpPr>
            <a:spLocks noGrp="1"/>
          </p:cNvSpPr>
          <p:nvPr>
            <p:ph type="sldNum" sz="quarter" idx="14"/>
          </p:nvPr>
        </p:nvSpPr>
        <p:spPr/>
        <p:txBody>
          <a:bodyPr/>
          <a:lstStyle/>
          <a:p>
            <a:pPr>
              <a:defRPr/>
            </a:pPr>
            <a:fld id="{47BE2769-1AC7-48D9-BC3D-F8A95828A90B}" type="slidenum">
              <a:rPr lang="en-US" b="1" smtClean="0">
                <a:solidFill>
                  <a:prstClr val="black"/>
                </a:solidFill>
              </a:rPr>
              <a:pPr>
                <a:defRPr/>
              </a:pPr>
              <a:t>13</a:t>
            </a:fld>
            <a:endParaRPr lang="en-US" b="1" dirty="0">
              <a:solidFill>
                <a:prstClr val="black"/>
              </a:solidFill>
            </a:endParaRPr>
          </a:p>
        </p:txBody>
      </p:sp>
      <p:sp>
        <p:nvSpPr>
          <p:cNvPr id="7" name="TextBox 6"/>
          <p:cNvSpPr txBox="1"/>
          <p:nvPr/>
        </p:nvSpPr>
        <p:spPr>
          <a:xfrm>
            <a:off x="2119868" y="4967491"/>
            <a:ext cx="5254170" cy="1169551"/>
          </a:xfrm>
          <a:prstGeom prst="rect">
            <a:avLst/>
          </a:prstGeom>
          <a:noFill/>
        </p:spPr>
        <p:txBody>
          <a:bodyPr wrap="square" rtlCol="0">
            <a:spAutoFit/>
          </a:bodyPr>
          <a:lstStyle/>
          <a:p>
            <a:pPr marL="182880" indent="-182880" algn="ctr">
              <a:spcAft>
                <a:spcPts val="0"/>
              </a:spcAft>
              <a:buFont typeface="Arial"/>
              <a:buChar char="•"/>
            </a:pPr>
            <a:r>
              <a:rPr lang="en-US" sz="1400" b="1" dirty="0">
                <a:solidFill>
                  <a:schemeClr val="tx2"/>
                </a:solidFill>
                <a:latin typeface="Franklin Gothic Medium"/>
                <a:cs typeface="Franklin Gothic Medium"/>
              </a:rPr>
              <a:t>Recognize good and improved attendance</a:t>
            </a:r>
          </a:p>
          <a:p>
            <a:pPr marL="182880" indent="-182880" algn="ctr">
              <a:spcAft>
                <a:spcPts val="0"/>
              </a:spcAft>
              <a:buFont typeface="Arial"/>
              <a:buChar char="•"/>
            </a:pPr>
            <a:r>
              <a:rPr lang="en-US" sz="1400" b="1" dirty="0">
                <a:solidFill>
                  <a:schemeClr val="tx2"/>
                </a:solidFill>
                <a:latin typeface="Franklin Gothic Medium"/>
                <a:cs typeface="Franklin Gothic Medium"/>
              </a:rPr>
              <a:t>Educate &amp; engage students and families  </a:t>
            </a:r>
          </a:p>
          <a:p>
            <a:pPr marL="182880" indent="-182880" algn="ctr">
              <a:spcAft>
                <a:spcPts val="0"/>
              </a:spcAft>
              <a:buFont typeface="Arial"/>
              <a:buChar char="•"/>
            </a:pPr>
            <a:r>
              <a:rPr lang="en-US" sz="1400" b="1" dirty="0">
                <a:solidFill>
                  <a:schemeClr val="tx2"/>
                </a:solidFill>
                <a:latin typeface="Franklin Gothic Medium"/>
                <a:cs typeface="Franklin Gothic Medium"/>
              </a:rPr>
              <a:t>Monitor attendance data </a:t>
            </a:r>
          </a:p>
          <a:p>
            <a:pPr marL="182880" indent="-182880" algn="ctr">
              <a:spcAft>
                <a:spcPts val="0"/>
              </a:spcAft>
              <a:buFont typeface="Arial"/>
              <a:buChar char="•"/>
            </a:pPr>
            <a:r>
              <a:rPr lang="en-US" sz="1400" b="1" dirty="0">
                <a:solidFill>
                  <a:schemeClr val="tx2"/>
                </a:solidFill>
                <a:latin typeface="Franklin Gothic Medium"/>
                <a:cs typeface="Franklin Gothic Medium"/>
              </a:rPr>
              <a:t>Clarify attendance expectations and goals </a:t>
            </a:r>
          </a:p>
          <a:p>
            <a:pPr marL="182880" indent="-182880" algn="ctr">
              <a:spcAft>
                <a:spcPts val="0"/>
              </a:spcAft>
              <a:buFont typeface="Arial"/>
              <a:buChar char="•"/>
            </a:pPr>
            <a:r>
              <a:rPr lang="en-US" sz="1400" b="1" dirty="0">
                <a:solidFill>
                  <a:schemeClr val="tx2"/>
                </a:solidFill>
                <a:latin typeface="Franklin Gothic Medium"/>
                <a:cs typeface="Franklin Gothic Medium"/>
              </a:rPr>
              <a:t>Establish positive and engaging school </a:t>
            </a:r>
            <a:r>
              <a:rPr lang="en-US" sz="1400" b="1" dirty="0" smtClean="0">
                <a:solidFill>
                  <a:schemeClr val="tx2"/>
                </a:solidFill>
                <a:latin typeface="Franklin Gothic Medium"/>
                <a:cs typeface="Franklin Gothic Medium"/>
              </a:rPr>
              <a:t>climate</a:t>
            </a:r>
            <a:endParaRPr lang="en-US" sz="1400" b="1" dirty="0">
              <a:solidFill>
                <a:schemeClr val="tx2"/>
              </a:solidFill>
              <a:latin typeface="Franklin Gothic Medium"/>
              <a:cs typeface="Franklin Gothic Medium"/>
            </a:endParaRPr>
          </a:p>
        </p:txBody>
      </p:sp>
      <p:sp>
        <p:nvSpPr>
          <p:cNvPr id="36" name="Text Placeholder 16"/>
          <p:cNvSpPr txBox="1">
            <a:spLocks/>
          </p:cNvSpPr>
          <p:nvPr/>
        </p:nvSpPr>
        <p:spPr bwMode="auto">
          <a:xfrm>
            <a:off x="1" y="207957"/>
            <a:ext cx="9144000"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defTabSz="457200" rtl="0" eaLnBrk="0" fontAlgn="base" hangingPunct="0">
              <a:spcBef>
                <a:spcPct val="20000"/>
              </a:spcBef>
              <a:spcAft>
                <a:spcPct val="0"/>
              </a:spcAft>
              <a:buFont typeface="Arial" charset="0"/>
              <a:buNone/>
              <a:defRPr sz="4400" b="1" kern="1200">
                <a:solidFill>
                  <a:schemeClr val="tx2"/>
                </a:solidFill>
                <a:latin typeface="Franklin Gothic Medium"/>
                <a:ea typeface="+mn-ea"/>
                <a:cs typeface="Franklin Gothic Medium"/>
              </a:defRPr>
            </a:lvl1pPr>
            <a:lvl2pPr marL="742950" indent="-285750" algn="l" defTabSz="457200" rtl="0" eaLnBrk="0" fontAlgn="base" hangingPunct="0">
              <a:spcBef>
                <a:spcPct val="20000"/>
              </a:spcBef>
              <a:spcAft>
                <a:spcPct val="0"/>
              </a:spcAft>
              <a:buFont typeface="Arial" charset="0"/>
              <a:buChar char="–"/>
              <a:defRPr sz="2800" b="1" kern="1200">
                <a:solidFill>
                  <a:schemeClr val="tx2"/>
                </a:solidFill>
                <a:latin typeface="Franklin Gothic Medium"/>
                <a:ea typeface="+mn-ea"/>
                <a:cs typeface="Franklin Gothic Medium"/>
              </a:defRPr>
            </a:lvl2pPr>
            <a:lvl3pPr marL="1143000" indent="-228600" algn="l" defTabSz="457200" rtl="0" eaLnBrk="0" fontAlgn="base" hangingPunct="0">
              <a:spcBef>
                <a:spcPct val="20000"/>
              </a:spcBef>
              <a:spcAft>
                <a:spcPct val="0"/>
              </a:spcAft>
              <a:buFont typeface="Arial" charset="0"/>
              <a:buChar char="•"/>
              <a:defRPr sz="2400" b="1" kern="1200">
                <a:solidFill>
                  <a:schemeClr val="tx2"/>
                </a:solidFill>
                <a:latin typeface="Franklin Gothic Medium"/>
                <a:ea typeface="+mn-ea"/>
                <a:cs typeface="Franklin Gothic Medium"/>
              </a:defRPr>
            </a:lvl3pPr>
            <a:lvl4pPr marL="1600200" indent="-228600" algn="l" defTabSz="457200" rtl="0" eaLnBrk="0" fontAlgn="base" hangingPunct="0">
              <a:spcBef>
                <a:spcPct val="20000"/>
              </a:spcBef>
              <a:spcAft>
                <a:spcPct val="0"/>
              </a:spcAft>
              <a:buFont typeface="Arial" charset="0"/>
              <a:buChar char="–"/>
              <a:defRPr sz="2000" b="1" kern="1200">
                <a:solidFill>
                  <a:schemeClr val="tx2"/>
                </a:solidFill>
                <a:latin typeface="Franklin Gothic Medium"/>
                <a:ea typeface="+mn-ea"/>
                <a:cs typeface="Franklin Gothic Medium"/>
              </a:defRPr>
            </a:lvl4pPr>
            <a:lvl5pPr marL="2057400" indent="-228600" algn="l" defTabSz="457200" rtl="0" eaLnBrk="0" fontAlgn="base" hangingPunct="0">
              <a:spcBef>
                <a:spcPct val="20000"/>
              </a:spcBef>
              <a:spcAft>
                <a:spcPct val="0"/>
              </a:spcAft>
              <a:buFont typeface="Arial" charset="0"/>
              <a:buChar char="»"/>
              <a:defRPr sz="2000" b="1" kern="1200">
                <a:solidFill>
                  <a:schemeClr val="tx2"/>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fontAlgn="auto" hangingPunct="1">
              <a:spcAft>
                <a:spcPts val="0"/>
              </a:spcAft>
              <a:buFont typeface="Arial"/>
              <a:buNone/>
              <a:defRPr/>
            </a:pPr>
            <a:r>
              <a:rPr lang="en-US" sz="3400" dirty="0" smtClean="0">
                <a:solidFill>
                  <a:srgbClr val="294BF3"/>
                </a:solidFill>
                <a:latin typeface="Franklin Gothic Medium" pitchFamily="34" charset="0"/>
              </a:rPr>
              <a:t>PEOPLE </a:t>
            </a:r>
            <a:r>
              <a:rPr lang="en-US" sz="3400" dirty="0" smtClean="0">
                <a:latin typeface="Franklin Gothic Medium" pitchFamily="34" charset="0"/>
              </a:rPr>
              <a:t>Supports A Cost Effective Tiered Approach to Improving Educational Outcomes</a:t>
            </a:r>
            <a:endParaRPr lang="en-US" sz="3400" dirty="0">
              <a:latin typeface="Franklin Gothic Medium" pitchFamily="34" charset="0"/>
            </a:endParaRPr>
          </a:p>
        </p:txBody>
      </p:sp>
      <p:sp>
        <p:nvSpPr>
          <p:cNvPr id="3" name="TextBox 2"/>
          <p:cNvSpPr txBox="1"/>
          <p:nvPr/>
        </p:nvSpPr>
        <p:spPr>
          <a:xfrm>
            <a:off x="235723" y="4823757"/>
            <a:ext cx="2102612" cy="1046440"/>
          </a:xfrm>
          <a:prstGeom prst="rect">
            <a:avLst/>
          </a:prstGeom>
          <a:noFill/>
        </p:spPr>
        <p:txBody>
          <a:bodyPr wrap="square" rtlCol="0">
            <a:spAutoFit/>
          </a:bodyPr>
          <a:lstStyle/>
          <a:p>
            <a:pPr fontAlgn="auto">
              <a:spcBef>
                <a:spcPts val="0"/>
              </a:spcBef>
              <a:spcAft>
                <a:spcPts val="0"/>
              </a:spcAft>
              <a:defRPr/>
            </a:pPr>
            <a:r>
              <a:rPr lang="en-US" sz="1600" b="1" dirty="0">
                <a:latin typeface="Franklin Gothic Medium" pitchFamily="34" charset="0"/>
                <a:ea typeface="Arial" charset="0"/>
                <a:cs typeface="Abadi MT Condensed Light"/>
              </a:rPr>
              <a:t>TIER 1</a:t>
            </a:r>
          </a:p>
          <a:p>
            <a:pPr fontAlgn="auto">
              <a:spcBef>
                <a:spcPts val="0"/>
              </a:spcBef>
              <a:spcAft>
                <a:spcPts val="0"/>
              </a:spcAft>
              <a:defRPr/>
            </a:pPr>
            <a:r>
              <a:rPr lang="en-US" sz="1400" dirty="0">
                <a:solidFill>
                  <a:srgbClr val="000000"/>
                </a:solidFill>
                <a:latin typeface="Franklin Gothic Medium" pitchFamily="34" charset="0"/>
                <a:ea typeface="Arial" charset="0"/>
                <a:cs typeface="Abadi MT Condensed Light"/>
              </a:rPr>
              <a:t>All </a:t>
            </a:r>
            <a:r>
              <a:rPr lang="en-US" sz="1400" dirty="0" smtClean="0">
                <a:solidFill>
                  <a:srgbClr val="000000"/>
                </a:solidFill>
                <a:latin typeface="Franklin Gothic Medium" pitchFamily="34" charset="0"/>
                <a:ea typeface="Arial" charset="0"/>
                <a:cs typeface="Abadi MT Condensed Light"/>
              </a:rPr>
              <a:t>students at priority schools </a:t>
            </a:r>
            <a:endParaRPr lang="en-US" sz="1400" dirty="0">
              <a:solidFill>
                <a:srgbClr val="000000"/>
              </a:solidFill>
              <a:latin typeface="Franklin Gothic Medium" pitchFamily="34" charset="0"/>
              <a:ea typeface="Arial" charset="0"/>
              <a:cs typeface="Abadi MT Condensed Light"/>
            </a:endParaRPr>
          </a:p>
          <a:p>
            <a:endParaRPr lang="en-US" dirty="0"/>
          </a:p>
        </p:txBody>
      </p:sp>
      <p:grpSp>
        <p:nvGrpSpPr>
          <p:cNvPr id="9" name="Group 10"/>
          <p:cNvGrpSpPr/>
          <p:nvPr/>
        </p:nvGrpSpPr>
        <p:grpSpPr>
          <a:xfrm>
            <a:off x="270238" y="3091894"/>
            <a:ext cx="6778183" cy="1724706"/>
            <a:chOff x="256725" y="3091895"/>
            <a:chExt cx="6778183" cy="1724706"/>
          </a:xfrm>
        </p:grpSpPr>
        <p:sp>
          <p:nvSpPr>
            <p:cNvPr id="38" name="Rounded Rectangle 37"/>
            <p:cNvSpPr/>
            <p:nvPr/>
          </p:nvSpPr>
          <p:spPr>
            <a:xfrm>
              <a:off x="256725" y="3188656"/>
              <a:ext cx="2893656" cy="883513"/>
            </a:xfrm>
            <a:prstGeom prst="roundRect">
              <a:avLst/>
            </a:prstGeom>
            <a:solidFill>
              <a:srgbClr val="2084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rapezoid 25"/>
            <p:cNvSpPr/>
            <p:nvPr/>
          </p:nvSpPr>
          <p:spPr bwMode="auto">
            <a:xfrm>
              <a:off x="2343557" y="3229990"/>
              <a:ext cx="4691351" cy="1384951"/>
            </a:xfrm>
            <a:prstGeom prst="trapezoid">
              <a:avLst>
                <a:gd name="adj" fmla="val 51316"/>
              </a:avLst>
            </a:prstGeom>
            <a:solidFill>
              <a:srgbClr val="4ABC4B"/>
            </a:solidFill>
            <a:ln w="88900" cmpd="sng">
              <a:solidFill>
                <a:srgbClr val="2084F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Trapezoid 6"/>
            <p:cNvSpPr/>
            <p:nvPr/>
          </p:nvSpPr>
          <p:spPr bwMode="auto">
            <a:xfrm>
              <a:off x="2780032" y="3091895"/>
              <a:ext cx="3911782" cy="1724706"/>
            </a:xfrm>
            <a:prstGeom prst="rect">
              <a:avLst/>
            </a:prstGeom>
            <a:noFill/>
          </p:spPr>
          <p:style>
            <a:lnRef idx="0">
              <a:scrgbClr r="0" g="0" b="0"/>
            </a:lnRef>
            <a:fillRef idx="0">
              <a:scrgbClr r="0" g="0" b="0"/>
            </a:fillRef>
            <a:effectRef idx="0">
              <a:scrgbClr r="0" g="0" b="0"/>
            </a:effectRef>
            <a:fontRef idx="minor">
              <a:schemeClr val="lt1"/>
            </a:fontRef>
          </p:style>
          <p:txBody>
            <a:bodyPr lIns="17780" tIns="17780" rIns="17780" bIns="17780" anchor="ctr"/>
            <a:lstStyle/>
            <a:p>
              <a:pPr marL="192024" indent="-192024" algn="ctr" defTabSz="622300" fontAlgn="auto">
                <a:spcBef>
                  <a:spcPts val="0"/>
                </a:spcBef>
                <a:spcAft>
                  <a:spcPts val="72"/>
                </a:spcAft>
                <a:buFont typeface="Arial"/>
                <a:buChar char="•"/>
                <a:defRPr/>
              </a:pPr>
              <a:r>
                <a:rPr lang="en-US" sz="1400" b="1" dirty="0" smtClean="0">
                  <a:solidFill>
                    <a:schemeClr val="bg1">
                      <a:lumMod val="95000"/>
                    </a:schemeClr>
                  </a:solidFill>
                  <a:latin typeface="Franklin Gothic Medium"/>
                  <a:cs typeface="Franklin Gothic Medium"/>
                </a:rPr>
                <a:t>Provide personalized early outreach</a:t>
              </a:r>
            </a:p>
            <a:p>
              <a:pPr marL="192024" indent="-192024" algn="ctr" defTabSz="622300" fontAlgn="auto">
                <a:spcBef>
                  <a:spcPts val="0"/>
                </a:spcBef>
                <a:spcAft>
                  <a:spcPts val="72"/>
                </a:spcAft>
                <a:buFont typeface="Arial"/>
                <a:buChar char="•"/>
                <a:defRPr/>
              </a:pPr>
              <a:r>
                <a:rPr lang="en-US" sz="1400" b="1" dirty="0" smtClean="0">
                  <a:solidFill>
                    <a:schemeClr val="bg1">
                      <a:lumMod val="95000"/>
                    </a:schemeClr>
                  </a:solidFill>
                  <a:latin typeface="Franklin Gothic Medium"/>
                  <a:cs typeface="Franklin Gothic Medium"/>
                </a:rPr>
                <a:t>Meet with student/family to develop plan </a:t>
              </a:r>
            </a:p>
            <a:p>
              <a:pPr marL="192024" indent="-192024" algn="ctr" defTabSz="622300" fontAlgn="auto">
                <a:spcBef>
                  <a:spcPts val="0"/>
                </a:spcBef>
                <a:spcAft>
                  <a:spcPts val="72"/>
                </a:spcAft>
                <a:buFont typeface="Arial"/>
                <a:buChar char="•"/>
                <a:defRPr/>
              </a:pPr>
              <a:r>
                <a:rPr lang="en-US" sz="1400" b="1" dirty="0" smtClean="0">
                  <a:solidFill>
                    <a:schemeClr val="bg1">
                      <a:lumMod val="95000"/>
                    </a:schemeClr>
                  </a:solidFill>
                  <a:latin typeface="Franklin Gothic Medium"/>
                  <a:cs typeface="Franklin Gothic Medium"/>
                </a:rPr>
                <a:t>Offer attendance Mentor/Buddy</a:t>
              </a:r>
            </a:p>
          </p:txBody>
        </p:sp>
        <p:sp>
          <p:nvSpPr>
            <p:cNvPr id="39" name="TextBox 38"/>
            <p:cNvSpPr txBox="1"/>
            <p:nvPr/>
          </p:nvSpPr>
          <p:spPr>
            <a:xfrm>
              <a:off x="256726" y="3236343"/>
              <a:ext cx="2715838" cy="1046440"/>
            </a:xfrm>
            <a:prstGeom prst="rect">
              <a:avLst/>
            </a:prstGeom>
            <a:noFill/>
          </p:spPr>
          <p:txBody>
            <a:bodyPr wrap="square" rtlCol="0">
              <a:spAutoFit/>
            </a:bodyPr>
            <a:lstStyle/>
            <a:p>
              <a:pPr fontAlgn="auto">
                <a:spcBef>
                  <a:spcPts val="0"/>
                </a:spcBef>
                <a:spcAft>
                  <a:spcPts val="0"/>
                </a:spcAft>
                <a:defRPr/>
              </a:pPr>
              <a:r>
                <a:rPr lang="en-US" sz="1600" b="1" dirty="0">
                  <a:latin typeface="Franklin Gothic Medium" pitchFamily="34" charset="0"/>
                  <a:ea typeface="Arial" charset="0"/>
                  <a:cs typeface="Abadi MT Condensed Light"/>
                </a:rPr>
                <a:t>TIER </a:t>
              </a:r>
              <a:r>
                <a:rPr lang="en-US" sz="1600" b="1" dirty="0" smtClean="0">
                  <a:latin typeface="Franklin Gothic Medium" pitchFamily="34" charset="0"/>
                  <a:ea typeface="Arial" charset="0"/>
                  <a:cs typeface="Abadi MT Condensed Light"/>
                </a:rPr>
                <a:t>2</a:t>
              </a:r>
              <a:endParaRPr lang="en-US" sz="1600" b="1" dirty="0">
                <a:latin typeface="Franklin Gothic Medium" pitchFamily="34" charset="0"/>
                <a:ea typeface="Arial" charset="0"/>
                <a:cs typeface="Abadi MT Condensed Light"/>
              </a:endParaRPr>
            </a:p>
            <a:p>
              <a:pPr fontAlgn="auto">
                <a:spcBef>
                  <a:spcPts val="0"/>
                </a:spcBef>
                <a:spcAft>
                  <a:spcPts val="0"/>
                </a:spcAft>
                <a:defRPr/>
              </a:pPr>
              <a:r>
                <a:rPr lang="en-US" sz="1400" dirty="0">
                  <a:solidFill>
                    <a:srgbClr val="000000"/>
                  </a:solidFill>
                  <a:latin typeface="Franklin Gothic Medium" pitchFamily="34" charset="0"/>
                  <a:cs typeface="Abadi MT Condensed Light"/>
                </a:rPr>
                <a:t>Students </a:t>
              </a:r>
              <a:r>
                <a:rPr lang="en-US" sz="1400" dirty="0" smtClean="0">
                  <a:solidFill>
                    <a:srgbClr val="000000"/>
                  </a:solidFill>
                  <a:latin typeface="Franklin Gothic Medium" pitchFamily="34" charset="0"/>
                  <a:cs typeface="Abadi MT Condensed Light"/>
                </a:rPr>
                <a:t>exhibiting chronic </a:t>
              </a:r>
              <a:r>
                <a:rPr lang="en-US" sz="1400" dirty="0">
                  <a:solidFill>
                    <a:srgbClr val="000000"/>
                  </a:solidFill>
                  <a:latin typeface="Franklin Gothic Medium" pitchFamily="34" charset="0"/>
                  <a:cs typeface="Abadi MT Condensed Light"/>
                </a:rPr>
                <a:t>absence </a:t>
              </a:r>
              <a:r>
                <a:rPr lang="en-US" sz="1400" dirty="0" smtClean="0">
                  <a:solidFill>
                    <a:srgbClr val="000000"/>
                  </a:solidFill>
                  <a:latin typeface="Franklin Gothic Medium" pitchFamily="34" charset="0"/>
                  <a:cs typeface="Abadi MT Condensed Light"/>
                </a:rPr>
                <a:t>(</a:t>
              </a:r>
              <a:r>
                <a:rPr lang="en-US" sz="1400" dirty="0">
                  <a:solidFill>
                    <a:srgbClr val="000000"/>
                  </a:solidFill>
                  <a:latin typeface="Franklin Gothic Medium" pitchFamily="34" charset="0"/>
                  <a:cs typeface="Abadi MT Condensed Light"/>
                </a:rPr>
                <a:t>missing 10%) </a:t>
              </a:r>
            </a:p>
            <a:p>
              <a:endParaRPr lang="en-US" dirty="0"/>
            </a:p>
          </p:txBody>
        </p:sp>
      </p:grpSp>
      <p:grpSp>
        <p:nvGrpSpPr>
          <p:cNvPr id="10" name="Group 11"/>
          <p:cNvGrpSpPr/>
          <p:nvPr/>
        </p:nvGrpSpPr>
        <p:grpSpPr>
          <a:xfrm>
            <a:off x="256726" y="1630839"/>
            <a:ext cx="5979073" cy="1449206"/>
            <a:chOff x="243214" y="1632912"/>
            <a:chExt cx="5979073" cy="1449206"/>
          </a:xfrm>
        </p:grpSpPr>
        <p:sp>
          <p:nvSpPr>
            <p:cNvPr id="40" name="Rounded Rectangle 39"/>
            <p:cNvSpPr/>
            <p:nvPr/>
          </p:nvSpPr>
          <p:spPr>
            <a:xfrm>
              <a:off x="256726" y="1632912"/>
              <a:ext cx="3850814" cy="883513"/>
            </a:xfrm>
            <a:prstGeom prst="round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rapezoid 27"/>
            <p:cNvSpPr/>
            <p:nvPr/>
          </p:nvSpPr>
          <p:spPr bwMode="auto">
            <a:xfrm>
              <a:off x="3150381" y="1682859"/>
              <a:ext cx="3071906" cy="1399259"/>
            </a:xfrm>
            <a:prstGeom prst="trapezoid">
              <a:avLst>
                <a:gd name="adj" fmla="val 51316"/>
              </a:avLst>
            </a:prstGeom>
            <a:solidFill>
              <a:schemeClr val="accent1">
                <a:lumMod val="75000"/>
              </a:schemeClr>
            </a:solidFill>
            <a:ln w="101600" cmpd="sng">
              <a:solidFill>
                <a:schemeClr val="bg2">
                  <a:lumMod val="2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endParaRPr lang="en-US" sz="1600" b="1" dirty="0" smtClean="0">
                <a:solidFill>
                  <a:prstClr val="white"/>
                </a:solidFill>
                <a:latin typeface="Franklin Gothic Medium"/>
                <a:cs typeface="Franklin Gothic Medium"/>
              </a:endParaRPr>
            </a:p>
          </p:txBody>
        </p:sp>
        <p:sp>
          <p:nvSpPr>
            <p:cNvPr id="5" name="TextBox 4"/>
            <p:cNvSpPr txBox="1"/>
            <p:nvPr/>
          </p:nvSpPr>
          <p:spPr>
            <a:xfrm>
              <a:off x="3556378" y="1783189"/>
              <a:ext cx="2166817" cy="1169551"/>
            </a:xfrm>
            <a:prstGeom prst="rect">
              <a:avLst/>
            </a:prstGeom>
            <a:noFill/>
          </p:spPr>
          <p:txBody>
            <a:bodyPr wrap="square" rtlCol="0">
              <a:spAutoFit/>
            </a:bodyPr>
            <a:lstStyle/>
            <a:p>
              <a:pPr marL="192024" indent="-192024" algn="ctr">
                <a:buFont typeface="Arial"/>
                <a:buChar char="•"/>
              </a:pPr>
              <a:r>
                <a:rPr lang="en-US" sz="1400" b="1" dirty="0" smtClean="0">
                  <a:solidFill>
                    <a:prstClr val="white"/>
                  </a:solidFill>
                  <a:latin typeface="Franklin Gothic Medium"/>
                  <a:cs typeface="Franklin Gothic Medium"/>
                </a:rPr>
                <a:t>Intensive case management with coordination of </a:t>
              </a:r>
              <a:r>
                <a:rPr lang="en-US" sz="1400" b="1" dirty="0">
                  <a:solidFill>
                    <a:prstClr val="white"/>
                  </a:solidFill>
                  <a:latin typeface="Franklin Gothic Medium"/>
                  <a:cs typeface="Franklin Gothic Medium"/>
                </a:rPr>
                <a:t>public </a:t>
              </a:r>
              <a:r>
                <a:rPr lang="en-US" sz="1400" b="1" dirty="0" smtClean="0">
                  <a:solidFill>
                    <a:prstClr val="white"/>
                  </a:solidFill>
                  <a:latin typeface="Franklin Gothic Medium"/>
                  <a:cs typeface="Franklin Gothic Medium"/>
                </a:rPr>
                <a:t>agency and legal response as needed</a:t>
              </a:r>
              <a:endParaRPr lang="en-US" sz="1400" b="1" dirty="0">
                <a:solidFill>
                  <a:prstClr val="white"/>
                </a:solidFill>
                <a:latin typeface="Franklin Gothic Medium"/>
                <a:cs typeface="Franklin Gothic Medium"/>
              </a:endParaRPr>
            </a:p>
          </p:txBody>
        </p:sp>
        <p:sp>
          <p:nvSpPr>
            <p:cNvPr id="41" name="TextBox 40"/>
            <p:cNvSpPr txBox="1"/>
            <p:nvPr/>
          </p:nvSpPr>
          <p:spPr>
            <a:xfrm>
              <a:off x="243214" y="1673261"/>
              <a:ext cx="3539886" cy="1046440"/>
            </a:xfrm>
            <a:prstGeom prst="rect">
              <a:avLst/>
            </a:prstGeom>
            <a:noFill/>
          </p:spPr>
          <p:txBody>
            <a:bodyPr wrap="square" rtlCol="0">
              <a:spAutoFit/>
            </a:bodyPr>
            <a:lstStyle/>
            <a:p>
              <a:pPr fontAlgn="auto">
                <a:spcBef>
                  <a:spcPts val="0"/>
                </a:spcBef>
                <a:spcAft>
                  <a:spcPts val="0"/>
                </a:spcAft>
                <a:defRPr/>
              </a:pPr>
              <a:r>
                <a:rPr lang="en-US" sz="1600" b="1" dirty="0">
                  <a:solidFill>
                    <a:srgbClr val="FFFFFF"/>
                  </a:solidFill>
                  <a:latin typeface="Franklin Gothic Medium" pitchFamily="34" charset="0"/>
                  <a:ea typeface="Arial" charset="0"/>
                  <a:cs typeface="Abadi MT Condensed Light"/>
                </a:rPr>
                <a:t>TIER 3</a:t>
              </a:r>
            </a:p>
            <a:p>
              <a:pPr fontAlgn="auto">
                <a:spcBef>
                  <a:spcPts val="0"/>
                </a:spcBef>
                <a:spcAft>
                  <a:spcPts val="0"/>
                </a:spcAft>
                <a:defRPr/>
              </a:pPr>
              <a:r>
                <a:rPr lang="en-US" sz="1400" dirty="0">
                  <a:solidFill>
                    <a:srgbClr val="FFFFFF"/>
                  </a:solidFill>
                  <a:latin typeface="Franklin Gothic Medium" pitchFamily="34" charset="0"/>
                  <a:cs typeface="Abadi MT Condensed Light"/>
                </a:rPr>
                <a:t>Students who missed 20% </a:t>
              </a:r>
              <a:r>
                <a:rPr lang="en-US" sz="1400" dirty="0" smtClean="0">
                  <a:solidFill>
                    <a:srgbClr val="FFFFFF"/>
                  </a:solidFill>
                  <a:latin typeface="Franklin Gothic Medium" pitchFamily="34" charset="0"/>
                  <a:cs typeface="Abadi MT Condensed Light"/>
                </a:rPr>
                <a:t>or more </a:t>
              </a:r>
              <a:r>
                <a:rPr lang="en-US" sz="1400" dirty="0">
                  <a:solidFill>
                    <a:srgbClr val="FFFFFF"/>
                  </a:solidFill>
                  <a:latin typeface="Franklin Gothic Medium" pitchFamily="34" charset="0"/>
                  <a:cs typeface="Abadi MT Condensed Light"/>
                </a:rPr>
                <a:t>of the prior school </a:t>
              </a:r>
              <a:r>
                <a:rPr lang="en-US" sz="1400" dirty="0" smtClean="0">
                  <a:solidFill>
                    <a:srgbClr val="FFFFFF"/>
                  </a:solidFill>
                  <a:latin typeface="Franklin Gothic Medium" pitchFamily="34" charset="0"/>
                  <a:cs typeface="Abadi MT Condensed Light"/>
                </a:rPr>
                <a:t>year (</a:t>
              </a:r>
              <a:r>
                <a:rPr lang="en-US" sz="1400" dirty="0">
                  <a:solidFill>
                    <a:srgbClr val="FFFFFF"/>
                  </a:solidFill>
                  <a:latin typeface="Franklin Gothic Medium" pitchFamily="34" charset="0"/>
                  <a:cs typeface="Abadi MT Condensed Light"/>
                </a:rPr>
                <a:t>severe chronic absence)</a:t>
              </a:r>
            </a:p>
            <a:p>
              <a:endParaRPr lang="en-US" dirty="0">
                <a:solidFill>
                  <a:srgbClr val="FFFFFF"/>
                </a:solidFill>
              </a:endParaRPr>
            </a:p>
          </p:txBody>
        </p:sp>
      </p:grpSp>
      <p:sp>
        <p:nvSpPr>
          <p:cNvPr id="42" name="Plus 41"/>
          <p:cNvSpPr/>
          <p:nvPr/>
        </p:nvSpPr>
        <p:spPr>
          <a:xfrm>
            <a:off x="4509348" y="4443763"/>
            <a:ext cx="452568" cy="456723"/>
          </a:xfrm>
          <a:prstGeom prst="mathPl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3" name="Plus 42"/>
          <p:cNvSpPr/>
          <p:nvPr/>
        </p:nvSpPr>
        <p:spPr>
          <a:xfrm>
            <a:off x="4507363" y="2919764"/>
            <a:ext cx="454553" cy="456723"/>
          </a:xfrm>
          <a:prstGeom prst="mathPl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5" name="Picture 44" descr="C:\Users\tatumkm\AppData\Local\Microsoft\Windows\Temporary Internet Files\Content.Outlook\0I6499UY\9230-5.jpg"/>
          <p:cNvPicPr/>
          <p:nvPr/>
        </p:nvPicPr>
        <p:blipFill>
          <a:blip r:embed="rId3" cstate="print"/>
          <a:srcRect/>
          <a:stretch>
            <a:fillRect/>
          </a:stretch>
        </p:blipFill>
        <p:spPr bwMode="auto">
          <a:xfrm>
            <a:off x="1" y="6293133"/>
            <a:ext cx="617676" cy="427703"/>
          </a:xfrm>
          <a:prstGeom prst="rect">
            <a:avLst/>
          </a:prstGeom>
          <a:noFill/>
          <a:ln w="9525">
            <a:noFill/>
            <a:miter lim="800000"/>
            <a:headEnd/>
            <a:tailEnd/>
          </a:ln>
        </p:spPr>
      </p:pic>
    </p:spTree>
    <p:extLst>
      <p:ext uri="{BB962C8B-B14F-4D97-AF65-F5344CB8AC3E}">
        <p14:creationId xmlns="" xmlns:p14="http://schemas.microsoft.com/office/powerpoint/2010/main" val="358112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P spid="25" grpId="0" animBg="1"/>
      <p:bldP spid="24" grpId="0" animBg="1"/>
      <p:bldP spid="7" grpId="0"/>
      <p:bldP spid="3" grpId="0"/>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217290" y="1944308"/>
            <a:ext cx="4232973" cy="960119"/>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3"/>
          </p:nvPr>
        </p:nvSpPr>
        <p:spPr>
          <a:xfrm>
            <a:off x="0" y="109759"/>
            <a:ext cx="9144000" cy="1260840"/>
          </a:xfrm>
        </p:spPr>
        <p:txBody>
          <a:bodyPr/>
          <a:lstStyle/>
          <a:p>
            <a:pPr algn="ctr">
              <a:spcBef>
                <a:spcPts val="0"/>
              </a:spcBef>
            </a:pPr>
            <a:r>
              <a:rPr lang="en-US" sz="3800" dirty="0" smtClean="0"/>
              <a:t>Who Can Help Advance a </a:t>
            </a:r>
          </a:p>
          <a:p>
            <a:pPr algn="ctr">
              <a:spcBef>
                <a:spcPts val="0"/>
              </a:spcBef>
            </a:pPr>
            <a:r>
              <a:rPr lang="en-US" sz="3800" dirty="0" smtClean="0">
                <a:solidFill>
                  <a:srgbClr val="294BF3"/>
                </a:solidFill>
              </a:rPr>
              <a:t>PEOPLE</a:t>
            </a:r>
            <a:r>
              <a:rPr lang="en-US" sz="3800" dirty="0" smtClean="0"/>
              <a:t> Approach? </a:t>
            </a:r>
            <a:endParaRPr lang="en-US" sz="3800" dirty="0"/>
          </a:p>
        </p:txBody>
      </p:sp>
      <p:sp>
        <p:nvSpPr>
          <p:cNvPr id="4" name="Slide Number Placeholder 3"/>
          <p:cNvSpPr>
            <a:spLocks noGrp="1"/>
          </p:cNvSpPr>
          <p:nvPr>
            <p:ph type="sldNum" sz="quarter" idx="14"/>
          </p:nvPr>
        </p:nvSpPr>
        <p:spPr>
          <a:xfrm>
            <a:off x="6592888" y="6333318"/>
            <a:ext cx="2133600" cy="365125"/>
          </a:xfrm>
        </p:spPr>
        <p:txBody>
          <a:bodyPr/>
          <a:lstStyle/>
          <a:p>
            <a:pPr>
              <a:defRPr/>
            </a:pPr>
            <a:fld id="{47BE2769-1AC7-48D9-BC3D-F8A95828A90B}" type="slidenum">
              <a:rPr lang="en-US" smtClean="0">
                <a:solidFill>
                  <a:prstClr val="black">
                    <a:tint val="75000"/>
                  </a:prstClr>
                </a:solidFill>
              </a:rPr>
              <a:pPr>
                <a:defRPr/>
              </a:pPr>
              <a:t>14</a:t>
            </a:fld>
            <a:endParaRPr lang="en-US" dirty="0">
              <a:solidFill>
                <a:prstClr val="black">
                  <a:tint val="75000"/>
                </a:prstClr>
              </a:solidFill>
            </a:endParaRPr>
          </a:p>
        </p:txBody>
      </p:sp>
      <p:sp>
        <p:nvSpPr>
          <p:cNvPr id="7" name="Oval 6"/>
          <p:cNvSpPr/>
          <p:nvPr/>
        </p:nvSpPr>
        <p:spPr>
          <a:xfrm>
            <a:off x="721175" y="2712621"/>
            <a:ext cx="2051164" cy="2056550"/>
          </a:xfrm>
          <a:prstGeom prst="ellipse">
            <a:avLst/>
          </a:prstGeom>
          <a:solidFill>
            <a:srgbClr val="D8B2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63290" y="3459347"/>
            <a:ext cx="1799303" cy="615553"/>
          </a:xfrm>
          <a:prstGeom prst="rect">
            <a:avLst/>
          </a:prstGeom>
          <a:noFill/>
        </p:spPr>
        <p:txBody>
          <a:bodyPr wrap="square" rtlCol="0">
            <a:spAutoFit/>
          </a:bodyPr>
          <a:lstStyle/>
          <a:p>
            <a:pPr algn="ctr"/>
            <a:r>
              <a:rPr lang="en-US" sz="3400" b="1" dirty="0" smtClean="0">
                <a:solidFill>
                  <a:srgbClr val="294BF3"/>
                </a:solidFill>
                <a:latin typeface="Franklin Gothic Medium"/>
                <a:cs typeface="Franklin Gothic Medium"/>
              </a:rPr>
              <a:t>PEOPLE</a:t>
            </a:r>
            <a:endParaRPr lang="en-US" sz="3400" b="1" dirty="0">
              <a:solidFill>
                <a:srgbClr val="294BF3"/>
              </a:solidFill>
              <a:latin typeface="Franklin Gothic Medium"/>
              <a:cs typeface="Franklin Gothic Medium"/>
            </a:endParaRPr>
          </a:p>
        </p:txBody>
      </p:sp>
      <p:cxnSp>
        <p:nvCxnSpPr>
          <p:cNvPr id="9" name="Straight Connector 8"/>
          <p:cNvCxnSpPr/>
          <p:nvPr/>
        </p:nvCxnSpPr>
        <p:spPr>
          <a:xfrm flipV="1">
            <a:off x="2518987" y="2351986"/>
            <a:ext cx="1094743" cy="661810"/>
          </a:xfrm>
          <a:prstGeom prst="line">
            <a:avLst/>
          </a:prstGeom>
          <a:ln w="57150" cmpd="sng">
            <a:solidFill>
              <a:srgbClr val="D8B25C"/>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819373" y="3740896"/>
            <a:ext cx="794357" cy="0"/>
          </a:xfrm>
          <a:prstGeom prst="line">
            <a:avLst/>
          </a:prstGeom>
          <a:ln w="57150" cmpd="sng">
            <a:solidFill>
              <a:srgbClr val="D8B25C"/>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518987" y="4467996"/>
            <a:ext cx="1094743" cy="675012"/>
          </a:xfrm>
          <a:prstGeom prst="line">
            <a:avLst/>
          </a:prstGeom>
          <a:ln w="57150" cmpd="sng">
            <a:solidFill>
              <a:srgbClr val="D8B25C"/>
            </a:solidFill>
          </a:ln>
          <a:effectLst/>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3746958" y="1787508"/>
            <a:ext cx="1587351" cy="823179"/>
          </a:xfrm>
          <a:prstGeom prst="roundRect">
            <a:avLst/>
          </a:prstGeom>
          <a:solidFill>
            <a:srgbClr val="A2C8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Franklin Gothic Medium"/>
                <a:cs typeface="Franklin Gothic Medium"/>
              </a:rPr>
              <a:t>District Leaders</a:t>
            </a:r>
            <a:endParaRPr lang="en-US" sz="2000" dirty="0">
              <a:latin typeface="Franklin Gothic Medium"/>
              <a:cs typeface="Franklin Gothic Medium"/>
            </a:endParaRPr>
          </a:p>
        </p:txBody>
      </p:sp>
      <p:sp>
        <p:nvSpPr>
          <p:cNvPr id="24" name="TextBox 23"/>
          <p:cNvSpPr txBox="1"/>
          <p:nvPr/>
        </p:nvSpPr>
        <p:spPr>
          <a:xfrm>
            <a:off x="5334310" y="1975667"/>
            <a:ext cx="3115954" cy="869469"/>
          </a:xfrm>
          <a:prstGeom prst="rect">
            <a:avLst/>
          </a:prstGeom>
          <a:noFill/>
        </p:spPr>
        <p:txBody>
          <a:bodyPr wrap="square" rtlCol="0">
            <a:spAutoFit/>
          </a:bodyPr>
          <a:lstStyle/>
          <a:p>
            <a:pPr marL="182880" lvl="0" indent="-182880">
              <a:spcAft>
                <a:spcPts val="300"/>
              </a:spcAft>
              <a:buFont typeface="Arial"/>
              <a:buChar char="•"/>
            </a:pPr>
            <a:r>
              <a:rPr lang="en-US" sz="1600" dirty="0">
                <a:latin typeface="Franklin Gothic Book"/>
                <a:cs typeface="Franklin Gothic Book"/>
              </a:rPr>
              <a:t>Offer district support and </a:t>
            </a:r>
            <a:r>
              <a:rPr lang="en-US" sz="1600" dirty="0" smtClean="0">
                <a:latin typeface="Franklin Gothic Book"/>
                <a:cs typeface="Franklin Gothic Book"/>
              </a:rPr>
              <a:t>data</a:t>
            </a:r>
          </a:p>
          <a:p>
            <a:pPr marL="182880" lvl="0" indent="-182880">
              <a:spcAft>
                <a:spcPts val="300"/>
              </a:spcAft>
              <a:buFont typeface="Arial"/>
              <a:buChar char="•"/>
            </a:pPr>
            <a:r>
              <a:rPr lang="en-US" sz="1600" dirty="0" smtClean="0">
                <a:latin typeface="Franklin Gothic Book"/>
                <a:cs typeface="Franklin Gothic Book"/>
              </a:rPr>
              <a:t>Identify </a:t>
            </a:r>
            <a:r>
              <a:rPr lang="en-US" sz="1600" dirty="0">
                <a:latin typeface="Franklin Gothic Book"/>
                <a:cs typeface="Franklin Gothic Book"/>
              </a:rPr>
              <a:t>and engage priority schools</a:t>
            </a:r>
          </a:p>
        </p:txBody>
      </p:sp>
      <p:sp>
        <p:nvSpPr>
          <p:cNvPr id="25" name="Rectangle 24"/>
          <p:cNvSpPr/>
          <p:nvPr/>
        </p:nvSpPr>
        <p:spPr>
          <a:xfrm>
            <a:off x="4217290" y="3476818"/>
            <a:ext cx="4232973" cy="960119"/>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334310" y="3508177"/>
            <a:ext cx="3115954" cy="869469"/>
          </a:xfrm>
          <a:prstGeom prst="rect">
            <a:avLst/>
          </a:prstGeom>
          <a:noFill/>
        </p:spPr>
        <p:txBody>
          <a:bodyPr wrap="square" rtlCol="0">
            <a:spAutoFit/>
          </a:bodyPr>
          <a:lstStyle/>
          <a:p>
            <a:pPr marL="182880" lvl="0" indent="-182880">
              <a:spcAft>
                <a:spcPts val="300"/>
              </a:spcAft>
              <a:buFont typeface="Arial"/>
              <a:buChar char="•"/>
            </a:pPr>
            <a:r>
              <a:rPr lang="en-US" sz="1600" dirty="0" smtClean="0">
                <a:latin typeface="Franklin Gothic Book"/>
                <a:cs typeface="Franklin Gothic Book"/>
              </a:rPr>
              <a:t>Make attendance a priority</a:t>
            </a:r>
          </a:p>
          <a:p>
            <a:pPr marL="182880" lvl="0" indent="-182880">
              <a:spcAft>
                <a:spcPts val="300"/>
              </a:spcAft>
              <a:buFont typeface="Arial"/>
              <a:buChar char="•"/>
            </a:pPr>
            <a:r>
              <a:rPr lang="en-US" sz="1600" dirty="0" smtClean="0">
                <a:latin typeface="Franklin Gothic Book"/>
                <a:cs typeface="Franklin Gothic Book"/>
              </a:rPr>
              <a:t>Ensure implementation team and plan</a:t>
            </a:r>
            <a:endParaRPr lang="en-US" sz="1600" dirty="0">
              <a:latin typeface="Franklin Gothic Book"/>
              <a:cs typeface="Franklin Gothic Book"/>
            </a:endParaRPr>
          </a:p>
        </p:txBody>
      </p:sp>
      <p:sp>
        <p:nvSpPr>
          <p:cNvPr id="19" name="Rounded Rectangle 18"/>
          <p:cNvSpPr/>
          <p:nvPr/>
        </p:nvSpPr>
        <p:spPr>
          <a:xfrm>
            <a:off x="3746958" y="3344981"/>
            <a:ext cx="1587351" cy="823179"/>
          </a:xfrm>
          <a:prstGeom prst="roundRect">
            <a:avLst/>
          </a:prstGeom>
          <a:solidFill>
            <a:srgbClr val="70B8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Franklin Gothic Medium"/>
                <a:cs typeface="Franklin Gothic Medium"/>
              </a:rPr>
              <a:t>School Leaders</a:t>
            </a:r>
            <a:endParaRPr lang="en-US" sz="2000" dirty="0">
              <a:latin typeface="Franklin Gothic Medium"/>
              <a:cs typeface="Franklin Gothic Medium"/>
            </a:endParaRPr>
          </a:p>
        </p:txBody>
      </p:sp>
      <p:sp>
        <p:nvSpPr>
          <p:cNvPr id="27" name="Rectangle 26"/>
          <p:cNvSpPr/>
          <p:nvPr/>
        </p:nvSpPr>
        <p:spPr>
          <a:xfrm>
            <a:off x="4217290" y="5033248"/>
            <a:ext cx="4232973" cy="114705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5334310" y="5048928"/>
            <a:ext cx="3115954" cy="1115690"/>
          </a:xfrm>
          <a:prstGeom prst="rect">
            <a:avLst/>
          </a:prstGeom>
          <a:noFill/>
        </p:spPr>
        <p:txBody>
          <a:bodyPr wrap="square" rtlCol="0">
            <a:spAutoFit/>
          </a:bodyPr>
          <a:lstStyle/>
          <a:p>
            <a:pPr marL="182880" lvl="0" indent="-182880">
              <a:spcAft>
                <a:spcPts val="300"/>
              </a:spcAft>
              <a:buFont typeface="Arial"/>
              <a:buChar char="•"/>
            </a:pPr>
            <a:r>
              <a:rPr lang="en-US" sz="1600" dirty="0" smtClean="0">
                <a:latin typeface="Franklin Gothic Book"/>
                <a:cs typeface="Franklin Gothic Book"/>
              </a:rPr>
              <a:t>Call for PEOPLE approach</a:t>
            </a:r>
          </a:p>
          <a:p>
            <a:pPr marL="182880" lvl="0" indent="-182880">
              <a:spcAft>
                <a:spcPts val="300"/>
              </a:spcAft>
              <a:buFont typeface="Arial"/>
              <a:buChar char="•"/>
            </a:pPr>
            <a:r>
              <a:rPr lang="en-US" sz="1600" dirty="0" smtClean="0">
                <a:latin typeface="Franklin Gothic Book"/>
                <a:cs typeface="Franklin Gothic Book"/>
              </a:rPr>
              <a:t>Link to community resources (health, afterschool, food, mentoring, family support, etc.)</a:t>
            </a:r>
            <a:endParaRPr lang="en-US" sz="1600" dirty="0">
              <a:latin typeface="Franklin Gothic Book"/>
              <a:cs typeface="Franklin Gothic Book"/>
            </a:endParaRPr>
          </a:p>
        </p:txBody>
      </p:sp>
      <p:sp>
        <p:nvSpPr>
          <p:cNvPr id="20" name="Rounded Rectangle 19"/>
          <p:cNvSpPr/>
          <p:nvPr/>
        </p:nvSpPr>
        <p:spPr>
          <a:xfrm>
            <a:off x="3746958" y="4902453"/>
            <a:ext cx="1587351" cy="823179"/>
          </a:xfrm>
          <a:prstGeom prst="roundRect">
            <a:avLst/>
          </a:prstGeom>
          <a:solidFill>
            <a:srgbClr val="7BA7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Franklin Gothic Medium"/>
                <a:cs typeface="Franklin Gothic Medium"/>
              </a:rPr>
              <a:t>Community Partners</a:t>
            </a:r>
            <a:endParaRPr lang="en-US" sz="2000" dirty="0">
              <a:latin typeface="Franklin Gothic Medium"/>
              <a:cs typeface="Franklin Gothic Medium"/>
            </a:endParaRPr>
          </a:p>
        </p:txBody>
      </p:sp>
      <p:pic>
        <p:nvPicPr>
          <p:cNvPr id="21" name="Picture 20" descr="C:\Users\tatumkm\AppData\Local\Microsoft\Windows\Temporary Internet Files\Content.Outlook\0I6499UY\9230-5.jpg"/>
          <p:cNvPicPr/>
          <p:nvPr/>
        </p:nvPicPr>
        <p:blipFill>
          <a:blip r:embed="rId2" cstate="print"/>
          <a:srcRect/>
          <a:stretch>
            <a:fillRect/>
          </a:stretch>
        </p:blipFill>
        <p:spPr bwMode="auto">
          <a:xfrm>
            <a:off x="0" y="6430297"/>
            <a:ext cx="617676" cy="427703"/>
          </a:xfrm>
          <a:prstGeom prst="rect">
            <a:avLst/>
          </a:prstGeom>
          <a:noFill/>
          <a:ln w="9525">
            <a:noFill/>
            <a:miter lim="800000"/>
            <a:headEnd/>
            <a:tailEnd/>
          </a:ln>
        </p:spPr>
      </p:pic>
    </p:spTree>
    <p:extLst>
      <p:ext uri="{BB962C8B-B14F-4D97-AF65-F5344CB8AC3E}">
        <p14:creationId xmlns="" xmlns:p14="http://schemas.microsoft.com/office/powerpoint/2010/main" val="2139510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93696" y="3648636"/>
            <a:ext cx="7037295" cy="2868707"/>
          </a:xfrm>
          <a:prstGeom prst="rect">
            <a:avLst/>
          </a:prstGeom>
          <a:solidFill>
            <a:schemeClr val="accent1">
              <a:lumMod val="20000"/>
              <a:lumOff val="80000"/>
            </a:schemeClr>
          </a:solidFill>
          <a:ln w="38100"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3"/>
          </p:nvPr>
        </p:nvSpPr>
        <p:spPr>
          <a:xfrm>
            <a:off x="119743" y="449943"/>
            <a:ext cx="8915399" cy="717317"/>
          </a:xfrm>
        </p:spPr>
        <p:txBody>
          <a:bodyPr rtlCol="0">
            <a:noAutofit/>
          </a:bodyPr>
          <a:lstStyle/>
          <a:p>
            <a:pPr algn="ctr" eaLnBrk="1" fontAlgn="auto" hangingPunct="1">
              <a:spcAft>
                <a:spcPts val="0"/>
              </a:spcAft>
              <a:buFont typeface="Arial"/>
              <a:buNone/>
              <a:defRPr/>
            </a:pPr>
            <a:r>
              <a:rPr lang="en-US" sz="3600" dirty="0" smtClean="0">
                <a:latin typeface="Franklin Gothic Medium" pitchFamily="34" charset="0"/>
              </a:rPr>
              <a:t>AW Recommended Site Level Strategies </a:t>
            </a:r>
            <a:endParaRPr lang="en-US" sz="3600" dirty="0">
              <a:latin typeface="Franklin Gothic Medium" pitchFamily="34" charset="0"/>
            </a:endParaRPr>
          </a:p>
        </p:txBody>
      </p:sp>
      <p:sp>
        <p:nvSpPr>
          <p:cNvPr id="5" name="Slide Number Placeholder 4"/>
          <p:cNvSpPr>
            <a:spLocks noGrp="1"/>
          </p:cNvSpPr>
          <p:nvPr>
            <p:ph type="sldNum" sz="quarter" idx="14"/>
          </p:nvPr>
        </p:nvSpPr>
        <p:spPr>
          <a:xfrm>
            <a:off x="119743" y="109287"/>
            <a:ext cx="2551112" cy="340656"/>
          </a:xfrm>
        </p:spPr>
        <p:txBody>
          <a:bodyPr/>
          <a:lstStyle/>
          <a:p>
            <a:pPr>
              <a:defRPr/>
            </a:pPr>
            <a:r>
              <a:rPr lang="en-US" b="1" dirty="0" smtClean="0">
                <a:solidFill>
                  <a:prstClr val="black"/>
                </a:solidFill>
              </a:rPr>
              <a:t>2</a:t>
            </a:r>
            <a:endParaRPr lang="en-US" b="1" dirty="0">
              <a:solidFill>
                <a:prstClr val="black"/>
              </a:solidFill>
            </a:endParaRP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30442" y="1714030"/>
            <a:ext cx="6324031" cy="3872628"/>
          </a:xfrm>
          <a:prstGeom prst="rect">
            <a:avLst/>
          </a:prstGeom>
        </p:spPr>
      </p:pic>
      <p:sp>
        <p:nvSpPr>
          <p:cNvPr id="3" name="Rectangle 2"/>
          <p:cNvSpPr/>
          <p:nvPr/>
        </p:nvSpPr>
        <p:spPr>
          <a:xfrm>
            <a:off x="717178" y="3648636"/>
            <a:ext cx="7037295" cy="2868707"/>
          </a:xfrm>
          <a:prstGeom prst="rect">
            <a:avLst/>
          </a:prstGeom>
          <a:noFill/>
          <a:ln w="38100"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093696" y="5677649"/>
            <a:ext cx="7034305" cy="707886"/>
          </a:xfrm>
          <a:prstGeom prst="rect">
            <a:avLst/>
          </a:prstGeom>
          <a:noFill/>
        </p:spPr>
        <p:txBody>
          <a:bodyPr wrap="square" rtlCol="0">
            <a:spAutoFit/>
          </a:bodyPr>
          <a:lstStyle/>
          <a:p>
            <a:pPr algn="ctr"/>
            <a:r>
              <a:rPr lang="en-US" sz="2000" dirty="0" smtClean="0">
                <a:latin typeface="Franklin Gothic Medium"/>
                <a:cs typeface="Franklin Gothic Medium"/>
              </a:rPr>
              <a:t>Leverage </a:t>
            </a:r>
            <a:r>
              <a:rPr lang="en-US" sz="2000" dirty="0" smtClean="0">
                <a:solidFill>
                  <a:schemeClr val="bg2">
                    <a:lumMod val="25000"/>
                  </a:schemeClr>
                </a:solidFill>
                <a:latin typeface="Franklin Gothic Medium"/>
                <a:cs typeface="Franklin Gothic Medium"/>
              </a:rPr>
              <a:t>Strategies C and D </a:t>
            </a:r>
            <a:r>
              <a:rPr lang="en-US" sz="2000" dirty="0" smtClean="0">
                <a:latin typeface="Franklin Gothic Medium"/>
                <a:cs typeface="Franklin Gothic Medium"/>
              </a:rPr>
              <a:t>to Adopt the </a:t>
            </a:r>
            <a:r>
              <a:rPr lang="en-US" sz="2000" dirty="0" smtClean="0">
                <a:solidFill>
                  <a:schemeClr val="bg2">
                    <a:lumMod val="25000"/>
                  </a:schemeClr>
                </a:solidFill>
                <a:latin typeface="Franklin Gothic Medium"/>
                <a:cs typeface="Franklin Gothic Medium"/>
              </a:rPr>
              <a:t>PEOPLE </a:t>
            </a:r>
            <a:r>
              <a:rPr lang="en-US" sz="2000" dirty="0" smtClean="0">
                <a:latin typeface="Franklin Gothic Medium"/>
                <a:cs typeface="Franklin Gothic Medium"/>
              </a:rPr>
              <a:t>Strategy Starting at the Beginning of the School Year</a:t>
            </a:r>
            <a:endParaRPr lang="en-US" sz="2000" dirty="0">
              <a:latin typeface="Franklin Gothic Medium"/>
              <a:cs typeface="Franklin Gothic Medium"/>
            </a:endParaRPr>
          </a:p>
        </p:txBody>
      </p:sp>
      <p:pic>
        <p:nvPicPr>
          <p:cNvPr id="8" name="Picture 7" descr="C:\Users\tatumkm\AppData\Local\Microsoft\Windows\Temporary Internet Files\Content.Outlook\0I6499UY\9230-5.jpg"/>
          <p:cNvPicPr/>
          <p:nvPr/>
        </p:nvPicPr>
        <p:blipFill>
          <a:blip r:embed="rId4" cstate="print"/>
          <a:srcRect/>
          <a:stretch>
            <a:fillRect/>
          </a:stretch>
        </p:blipFill>
        <p:spPr bwMode="auto">
          <a:xfrm>
            <a:off x="119743" y="6002541"/>
            <a:ext cx="912644" cy="765988"/>
          </a:xfrm>
          <a:prstGeom prst="rect">
            <a:avLst/>
          </a:prstGeom>
          <a:noFill/>
          <a:ln w="9525">
            <a:noFill/>
            <a:miter lim="800000"/>
            <a:headEnd/>
            <a:tailEnd/>
          </a:ln>
        </p:spPr>
      </p:pic>
    </p:spTree>
    <p:extLst>
      <p:ext uri="{BB962C8B-B14F-4D97-AF65-F5344CB8AC3E}">
        <p14:creationId xmlns="" xmlns:p14="http://schemas.microsoft.com/office/powerpoint/2010/main" val="1568453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7574"/>
            <a:ext cx="9022080" cy="4667998"/>
          </a:xfrm>
        </p:spPr>
        <p:txBody>
          <a:bodyPr/>
          <a:lstStyle/>
          <a:p>
            <a:pPr>
              <a:spcBef>
                <a:spcPts val="400"/>
              </a:spcBef>
              <a:spcAft>
                <a:spcPts val="0"/>
              </a:spcAft>
              <a:defRPr/>
            </a:pPr>
            <a:r>
              <a:rPr lang="en-US" sz="3600" b="1" dirty="0" smtClean="0">
                <a:solidFill>
                  <a:srgbClr val="294BF3"/>
                </a:solidFill>
                <a:latin typeface="+mn-lt"/>
              </a:rPr>
              <a:t>P</a:t>
            </a:r>
            <a:r>
              <a:rPr lang="en-US" sz="3000" b="1" dirty="0" smtClean="0">
                <a:latin typeface="+mn-lt"/>
              </a:rPr>
              <a:t>riority</a:t>
            </a:r>
            <a:r>
              <a:rPr lang="en-US" sz="3000" b="1" dirty="0">
                <a:latin typeface="+mn-lt"/>
              </a:rPr>
              <a:t>:</a:t>
            </a:r>
            <a:r>
              <a:rPr lang="en-US" sz="3000" dirty="0">
                <a:latin typeface="+mn-lt"/>
              </a:rPr>
              <a:t> </a:t>
            </a:r>
            <a:r>
              <a:rPr lang="en-US" sz="3000" dirty="0" smtClean="0">
                <a:latin typeface="Calibri" pitchFamily="34" charset="0"/>
              </a:rPr>
              <a:t>Focuses on at-risk students in grades, schools and neighborhoods with high levels of chronic absence</a:t>
            </a:r>
          </a:p>
          <a:p>
            <a:pPr>
              <a:spcBef>
                <a:spcPts val="400"/>
              </a:spcBef>
              <a:spcAft>
                <a:spcPts val="0"/>
              </a:spcAft>
              <a:defRPr/>
            </a:pPr>
            <a:r>
              <a:rPr lang="en-US" sz="3600" b="1" dirty="0" smtClean="0">
                <a:solidFill>
                  <a:srgbClr val="294BF3"/>
                </a:solidFill>
                <a:latin typeface="+mn-lt"/>
                <a:cs typeface="Franklin Gothic Book"/>
              </a:rPr>
              <a:t>E</a:t>
            </a:r>
            <a:r>
              <a:rPr lang="en-US" sz="3000" b="1" dirty="0" smtClean="0">
                <a:latin typeface="+mn-lt"/>
                <a:cs typeface="Franklin Gothic Book"/>
              </a:rPr>
              <a:t>arly:  </a:t>
            </a:r>
            <a:r>
              <a:rPr lang="en-US" sz="3000" dirty="0" smtClean="0">
                <a:latin typeface="+mn-lt"/>
                <a:cs typeface="Franklin Gothic Book"/>
              </a:rPr>
              <a:t>Begins with the start of school. </a:t>
            </a:r>
            <a:endParaRPr lang="en-US" sz="3000" b="1" dirty="0">
              <a:latin typeface="+mn-lt"/>
              <a:cs typeface="Franklin Gothic Book"/>
            </a:endParaRPr>
          </a:p>
          <a:p>
            <a:pPr>
              <a:spcBef>
                <a:spcPts val="400"/>
              </a:spcBef>
              <a:spcAft>
                <a:spcPts val="0"/>
              </a:spcAft>
              <a:defRPr/>
            </a:pPr>
            <a:r>
              <a:rPr lang="en-US" sz="3600" b="1" dirty="0" smtClean="0">
                <a:solidFill>
                  <a:srgbClr val="294BF3"/>
                </a:solidFill>
                <a:latin typeface="+mn-lt"/>
              </a:rPr>
              <a:t>O</a:t>
            </a:r>
            <a:r>
              <a:rPr lang="en-US" sz="3000" b="1" dirty="0" smtClean="0">
                <a:latin typeface="+mn-lt"/>
              </a:rPr>
              <a:t>utreach: </a:t>
            </a:r>
            <a:r>
              <a:rPr lang="en-US" sz="3000" dirty="0" smtClean="0">
                <a:latin typeface="+mn-lt"/>
              </a:rPr>
              <a:t>Connects to students and families</a:t>
            </a:r>
            <a:endParaRPr lang="en-US" sz="3000" dirty="0" smtClean="0">
              <a:latin typeface="+mn-lt"/>
              <a:cs typeface="Franklin Gothic Book"/>
            </a:endParaRPr>
          </a:p>
          <a:p>
            <a:pPr>
              <a:spcBef>
                <a:spcPts val="400"/>
              </a:spcBef>
              <a:spcAft>
                <a:spcPts val="0"/>
              </a:spcAft>
              <a:defRPr/>
            </a:pPr>
            <a:r>
              <a:rPr lang="en-US" sz="3600" b="1" dirty="0" smtClean="0">
                <a:solidFill>
                  <a:srgbClr val="294BF3"/>
                </a:solidFill>
                <a:latin typeface="+mn-lt"/>
              </a:rPr>
              <a:t>P</a:t>
            </a:r>
            <a:r>
              <a:rPr lang="en-US" sz="3000" b="1" dirty="0" smtClean="0">
                <a:latin typeface="+mn-lt"/>
              </a:rPr>
              <a:t>ositive: </a:t>
            </a:r>
            <a:r>
              <a:rPr lang="en-US" sz="3000" dirty="0" smtClean="0">
                <a:latin typeface="+mn-lt"/>
                <a:cs typeface="Franklin Gothic Book"/>
              </a:rPr>
              <a:t>Promotes preventive, supportive approaches rather than punitive responses</a:t>
            </a:r>
          </a:p>
          <a:p>
            <a:pPr>
              <a:spcBef>
                <a:spcPts val="400"/>
              </a:spcBef>
              <a:spcAft>
                <a:spcPts val="0"/>
              </a:spcAft>
              <a:defRPr/>
            </a:pPr>
            <a:r>
              <a:rPr lang="en-US" sz="3600" b="1" dirty="0" smtClean="0">
                <a:solidFill>
                  <a:srgbClr val="294BF3"/>
                </a:solidFill>
                <a:latin typeface="+mn-lt"/>
                <a:cs typeface="Franklin Gothic Book"/>
              </a:rPr>
              <a:t>L</a:t>
            </a:r>
            <a:r>
              <a:rPr lang="en-US" sz="3000" b="1" dirty="0" smtClean="0">
                <a:latin typeface="+mn-lt"/>
                <a:cs typeface="Franklin Gothic Book"/>
              </a:rPr>
              <a:t>inkages </a:t>
            </a:r>
            <a:r>
              <a:rPr lang="en-US" sz="3000" dirty="0" smtClean="0">
                <a:latin typeface="+mn-lt"/>
              </a:rPr>
              <a:t>Taps the full community for support </a:t>
            </a:r>
            <a:endParaRPr lang="en-US" sz="3000" dirty="0" smtClean="0">
              <a:latin typeface="+mn-lt"/>
              <a:cs typeface="Franklin Gothic Book"/>
            </a:endParaRPr>
          </a:p>
          <a:p>
            <a:pPr>
              <a:spcBef>
                <a:spcPts val="400"/>
              </a:spcBef>
              <a:spcAft>
                <a:spcPts val="0"/>
              </a:spcAft>
              <a:defRPr/>
            </a:pPr>
            <a:r>
              <a:rPr lang="en-US" sz="3600" b="1" dirty="0" smtClean="0">
                <a:solidFill>
                  <a:srgbClr val="294BF3"/>
                </a:solidFill>
                <a:latin typeface="+mn-lt"/>
                <a:cs typeface="Franklin Gothic Book"/>
              </a:rPr>
              <a:t>E</a:t>
            </a:r>
            <a:r>
              <a:rPr lang="en-US" sz="3000" b="1" dirty="0" smtClean="0">
                <a:latin typeface="+mn-lt"/>
                <a:cs typeface="Franklin Gothic Book"/>
              </a:rPr>
              <a:t>ngagement: </a:t>
            </a:r>
            <a:r>
              <a:rPr lang="en-US" sz="3000" dirty="0" smtClean="0">
                <a:latin typeface="+mn-lt"/>
              </a:rPr>
              <a:t>Motivates showing up to class &amp; offers         students &amp; families a role in improving attendance.</a:t>
            </a:r>
            <a:endParaRPr lang="en-US" sz="3000" dirty="0" smtClean="0">
              <a:latin typeface="+mn-lt"/>
              <a:cs typeface="Franklin Gothic Book"/>
            </a:endParaRPr>
          </a:p>
          <a:p>
            <a:pPr>
              <a:spcAft>
                <a:spcPts val="1200"/>
              </a:spcAft>
              <a:defRPr/>
            </a:pPr>
            <a:endParaRPr lang="en-US" sz="2800" dirty="0" smtClean="0">
              <a:latin typeface="+mn-lt"/>
              <a:cs typeface="Franklin Gothic Book"/>
            </a:endParaRPr>
          </a:p>
          <a:p>
            <a:pPr marL="0" indent="0">
              <a:spcAft>
                <a:spcPts val="1200"/>
              </a:spcAft>
              <a:buFont typeface="Arial" panose="020B0604020202020204" pitchFamily="34" charset="0"/>
              <a:buNone/>
              <a:defRPr/>
            </a:pPr>
            <a:r>
              <a:rPr lang="en-US" sz="2800" dirty="0" smtClean="0"/>
              <a:t> </a:t>
            </a:r>
            <a:endParaRPr lang="en-US" sz="2800" dirty="0"/>
          </a:p>
        </p:txBody>
      </p:sp>
      <p:sp>
        <p:nvSpPr>
          <p:cNvPr id="52227" name="Text Placeholder 2"/>
          <p:cNvSpPr>
            <a:spLocks noGrp="1"/>
          </p:cNvSpPr>
          <p:nvPr>
            <p:ph type="body" sz="quarter" idx="13"/>
          </p:nvPr>
        </p:nvSpPr>
        <p:spPr>
          <a:xfrm>
            <a:off x="298450" y="162561"/>
            <a:ext cx="8723630" cy="1255078"/>
          </a:xfrm>
        </p:spPr>
        <p:txBody>
          <a:bodyPr/>
          <a:lstStyle/>
          <a:p>
            <a:r>
              <a:rPr lang="en-US" altLang="en-US" sz="4200" dirty="0" smtClean="0">
                <a:solidFill>
                  <a:srgbClr val="514141"/>
                </a:solidFill>
                <a:latin typeface="Franklin Gothic Medium" panose="020B0603020102020204" pitchFamily="34" charset="0"/>
              </a:rPr>
              <a:t>Priority Early Outreach for Positive Linkages and Engagement (</a:t>
            </a:r>
            <a:r>
              <a:rPr lang="en-US" altLang="en-US" sz="4200" dirty="0" smtClean="0">
                <a:solidFill>
                  <a:srgbClr val="294BF3"/>
                </a:solidFill>
                <a:latin typeface="Franklin Gothic Medium" panose="020B0603020102020204" pitchFamily="34" charset="0"/>
              </a:rPr>
              <a:t>PEOPLE</a:t>
            </a:r>
            <a:r>
              <a:rPr lang="en-US" altLang="en-US" sz="4200" dirty="0" smtClean="0">
                <a:solidFill>
                  <a:srgbClr val="514141"/>
                </a:solidFill>
                <a:latin typeface="Franklin Gothic Medium" panose="020B0603020102020204" pitchFamily="34" charset="0"/>
              </a:rPr>
              <a:t>)</a:t>
            </a:r>
          </a:p>
        </p:txBody>
      </p:sp>
    </p:spTree>
    <p:extLst>
      <p:ext uri="{BB962C8B-B14F-4D97-AF65-F5344CB8AC3E}">
        <p14:creationId xmlns="" xmlns:p14="http://schemas.microsoft.com/office/powerpoint/2010/main" val="4165780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22770"/>
            <a:ext cx="9144000" cy="981107"/>
          </a:xfrm>
        </p:spPr>
        <p:txBody>
          <a:bodyPr/>
          <a:lstStyle/>
          <a:p>
            <a:pPr algn="ctr">
              <a:spcBef>
                <a:spcPts val="0"/>
              </a:spcBef>
            </a:pPr>
            <a:r>
              <a:rPr lang="en-US" sz="3600" dirty="0" smtClean="0"/>
              <a:t>Implementing </a:t>
            </a:r>
            <a:r>
              <a:rPr lang="en-US" sz="3600" dirty="0" smtClean="0">
                <a:solidFill>
                  <a:srgbClr val="294BF3"/>
                </a:solidFill>
              </a:rPr>
              <a:t>PEOPLE  </a:t>
            </a:r>
            <a:endParaRPr lang="en-US" sz="3600" dirty="0" smtClean="0"/>
          </a:p>
          <a:p>
            <a:pPr algn="ctr">
              <a:spcBef>
                <a:spcPts val="0"/>
              </a:spcBef>
            </a:pPr>
            <a:r>
              <a:rPr lang="en-US" sz="2600" dirty="0" smtClean="0"/>
              <a:t>(Priority Early Outreach for Positive Linkages and Engagement)</a:t>
            </a:r>
            <a:endParaRPr lang="en-US" sz="2600" dirty="0"/>
          </a:p>
        </p:txBody>
      </p:sp>
      <p:sp>
        <p:nvSpPr>
          <p:cNvPr id="4" name="Slide Number Placeholder 3"/>
          <p:cNvSpPr>
            <a:spLocks noGrp="1"/>
          </p:cNvSpPr>
          <p:nvPr>
            <p:ph type="sldNum" sz="quarter" idx="14"/>
          </p:nvPr>
        </p:nvSpPr>
        <p:spPr/>
        <p:txBody>
          <a:bodyPr/>
          <a:lstStyle/>
          <a:p>
            <a:pPr>
              <a:defRPr/>
            </a:pPr>
            <a:fld id="{47BE2769-1AC7-48D9-BC3D-F8A95828A90B}"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5" name="Diagram 4"/>
          <p:cNvGraphicFramePr/>
          <p:nvPr>
            <p:extLst>
              <p:ext uri="{D42A27DB-BD31-4B8C-83A1-F6EECF244321}">
                <p14:modId xmlns="" xmlns:p14="http://schemas.microsoft.com/office/powerpoint/2010/main" val="1695523866"/>
              </p:ext>
            </p:extLst>
          </p:nvPr>
        </p:nvGraphicFramePr>
        <p:xfrm>
          <a:off x="298828" y="1733175"/>
          <a:ext cx="8441765" cy="476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3346823" y="1558005"/>
            <a:ext cx="313765" cy="350339"/>
            <a:chOff x="1090706" y="2076823"/>
            <a:chExt cx="313765" cy="350339"/>
          </a:xfrm>
        </p:grpSpPr>
        <p:sp>
          <p:nvSpPr>
            <p:cNvPr id="6" name="Oval 5"/>
            <p:cNvSpPr/>
            <p:nvPr/>
          </p:nvSpPr>
          <p:spPr>
            <a:xfrm>
              <a:off x="1090706" y="2106705"/>
              <a:ext cx="313765" cy="32045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90706" y="2076823"/>
              <a:ext cx="313765" cy="338554"/>
            </a:xfrm>
            <a:prstGeom prst="rect">
              <a:avLst/>
            </a:prstGeom>
            <a:noFill/>
          </p:spPr>
          <p:txBody>
            <a:bodyPr wrap="square" rtlCol="0">
              <a:spAutoFit/>
            </a:bodyPr>
            <a:lstStyle/>
            <a:p>
              <a:r>
                <a:rPr lang="en-US" sz="1600" dirty="0" smtClean="0">
                  <a:solidFill>
                    <a:schemeClr val="bg1"/>
                  </a:solidFill>
                  <a:latin typeface="Franklin Gothic Medium"/>
                  <a:cs typeface="Franklin Gothic Medium"/>
                </a:rPr>
                <a:t>1</a:t>
              </a:r>
              <a:endParaRPr lang="en-US" sz="1600" dirty="0">
                <a:solidFill>
                  <a:schemeClr val="bg1"/>
                </a:solidFill>
                <a:latin typeface="Franklin Gothic Medium"/>
                <a:cs typeface="Franklin Gothic Medium"/>
              </a:endParaRPr>
            </a:p>
          </p:txBody>
        </p:sp>
      </p:grpSp>
      <p:grpSp>
        <p:nvGrpSpPr>
          <p:cNvPr id="9" name="Group 8"/>
          <p:cNvGrpSpPr/>
          <p:nvPr/>
        </p:nvGrpSpPr>
        <p:grpSpPr>
          <a:xfrm>
            <a:off x="5441577" y="3249347"/>
            <a:ext cx="313765" cy="350339"/>
            <a:chOff x="1090706" y="2076823"/>
            <a:chExt cx="313765" cy="350339"/>
          </a:xfrm>
        </p:grpSpPr>
        <p:sp>
          <p:nvSpPr>
            <p:cNvPr id="10" name="Oval 9"/>
            <p:cNvSpPr/>
            <p:nvPr/>
          </p:nvSpPr>
          <p:spPr>
            <a:xfrm>
              <a:off x="1090706" y="2106705"/>
              <a:ext cx="313765" cy="32045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090706" y="2076823"/>
              <a:ext cx="313765" cy="338554"/>
            </a:xfrm>
            <a:prstGeom prst="rect">
              <a:avLst/>
            </a:prstGeom>
            <a:noFill/>
          </p:spPr>
          <p:txBody>
            <a:bodyPr wrap="square" rtlCol="0">
              <a:spAutoFit/>
            </a:bodyPr>
            <a:lstStyle/>
            <a:p>
              <a:r>
                <a:rPr lang="en-US" sz="1600" dirty="0" smtClean="0">
                  <a:solidFill>
                    <a:schemeClr val="bg1"/>
                  </a:solidFill>
                  <a:latin typeface="Franklin Gothic Medium"/>
                  <a:cs typeface="Franklin Gothic Medium"/>
                </a:rPr>
                <a:t>2</a:t>
              </a:r>
              <a:endParaRPr lang="en-US" sz="1600" dirty="0">
                <a:solidFill>
                  <a:schemeClr val="bg1"/>
                </a:solidFill>
                <a:latin typeface="Franklin Gothic Medium"/>
                <a:cs typeface="Franklin Gothic Medium"/>
              </a:endParaRPr>
            </a:p>
          </p:txBody>
        </p:sp>
      </p:grpSp>
      <p:grpSp>
        <p:nvGrpSpPr>
          <p:cNvPr id="12" name="Group 11"/>
          <p:cNvGrpSpPr/>
          <p:nvPr/>
        </p:nvGrpSpPr>
        <p:grpSpPr>
          <a:xfrm>
            <a:off x="4577977" y="5269394"/>
            <a:ext cx="313765" cy="350339"/>
            <a:chOff x="1090706" y="2076823"/>
            <a:chExt cx="313765" cy="350339"/>
          </a:xfrm>
        </p:grpSpPr>
        <p:sp>
          <p:nvSpPr>
            <p:cNvPr id="13" name="Oval 12"/>
            <p:cNvSpPr/>
            <p:nvPr/>
          </p:nvSpPr>
          <p:spPr>
            <a:xfrm>
              <a:off x="1090706" y="2106705"/>
              <a:ext cx="313765" cy="32045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090706" y="2076823"/>
              <a:ext cx="313765" cy="338554"/>
            </a:xfrm>
            <a:prstGeom prst="rect">
              <a:avLst/>
            </a:prstGeom>
            <a:noFill/>
          </p:spPr>
          <p:txBody>
            <a:bodyPr wrap="square" rtlCol="0">
              <a:spAutoFit/>
            </a:bodyPr>
            <a:lstStyle/>
            <a:p>
              <a:r>
                <a:rPr lang="en-US" sz="1600" dirty="0" smtClean="0">
                  <a:solidFill>
                    <a:schemeClr val="bg1"/>
                  </a:solidFill>
                  <a:latin typeface="Franklin Gothic Medium"/>
                  <a:cs typeface="Franklin Gothic Medium"/>
                </a:rPr>
                <a:t>3</a:t>
              </a:r>
              <a:endParaRPr lang="en-US" sz="1600" dirty="0">
                <a:solidFill>
                  <a:schemeClr val="bg1"/>
                </a:solidFill>
                <a:latin typeface="Franklin Gothic Medium"/>
                <a:cs typeface="Franklin Gothic Medium"/>
              </a:endParaRPr>
            </a:p>
          </p:txBody>
        </p:sp>
      </p:grpSp>
      <p:grpSp>
        <p:nvGrpSpPr>
          <p:cNvPr id="15" name="Group 14"/>
          <p:cNvGrpSpPr/>
          <p:nvPr/>
        </p:nvGrpSpPr>
        <p:grpSpPr>
          <a:xfrm>
            <a:off x="1891554" y="5246624"/>
            <a:ext cx="313765" cy="350339"/>
            <a:chOff x="1090706" y="2076823"/>
            <a:chExt cx="313765" cy="350339"/>
          </a:xfrm>
        </p:grpSpPr>
        <p:sp>
          <p:nvSpPr>
            <p:cNvPr id="16" name="Oval 15"/>
            <p:cNvSpPr/>
            <p:nvPr/>
          </p:nvSpPr>
          <p:spPr>
            <a:xfrm>
              <a:off x="1090706" y="2106705"/>
              <a:ext cx="313765" cy="32045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090706" y="2076823"/>
              <a:ext cx="313765" cy="338554"/>
            </a:xfrm>
            <a:prstGeom prst="rect">
              <a:avLst/>
            </a:prstGeom>
            <a:noFill/>
          </p:spPr>
          <p:txBody>
            <a:bodyPr wrap="square" rtlCol="0">
              <a:spAutoFit/>
            </a:bodyPr>
            <a:lstStyle/>
            <a:p>
              <a:r>
                <a:rPr lang="en-US" sz="1600" dirty="0" smtClean="0">
                  <a:solidFill>
                    <a:schemeClr val="bg1"/>
                  </a:solidFill>
                  <a:latin typeface="Franklin Gothic Medium"/>
                  <a:cs typeface="Franklin Gothic Medium"/>
                </a:rPr>
                <a:t>4</a:t>
              </a:r>
              <a:endParaRPr lang="en-US" sz="1600" dirty="0">
                <a:solidFill>
                  <a:schemeClr val="bg1"/>
                </a:solidFill>
                <a:latin typeface="Franklin Gothic Medium"/>
                <a:cs typeface="Franklin Gothic Medium"/>
              </a:endParaRPr>
            </a:p>
          </p:txBody>
        </p:sp>
      </p:grpSp>
      <p:grpSp>
        <p:nvGrpSpPr>
          <p:cNvPr id="19" name="Group 18"/>
          <p:cNvGrpSpPr/>
          <p:nvPr/>
        </p:nvGrpSpPr>
        <p:grpSpPr>
          <a:xfrm>
            <a:off x="1162424" y="3219800"/>
            <a:ext cx="313765" cy="350339"/>
            <a:chOff x="1090706" y="2076823"/>
            <a:chExt cx="313765" cy="350339"/>
          </a:xfrm>
        </p:grpSpPr>
        <p:sp>
          <p:nvSpPr>
            <p:cNvPr id="20" name="Oval 19"/>
            <p:cNvSpPr/>
            <p:nvPr/>
          </p:nvSpPr>
          <p:spPr>
            <a:xfrm>
              <a:off x="1090706" y="2106705"/>
              <a:ext cx="313765" cy="32045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090706" y="2076823"/>
              <a:ext cx="313765" cy="338554"/>
            </a:xfrm>
            <a:prstGeom prst="rect">
              <a:avLst/>
            </a:prstGeom>
            <a:noFill/>
          </p:spPr>
          <p:txBody>
            <a:bodyPr wrap="square" rtlCol="0">
              <a:spAutoFit/>
            </a:bodyPr>
            <a:lstStyle/>
            <a:p>
              <a:r>
                <a:rPr lang="en-US" sz="1600" dirty="0" smtClean="0">
                  <a:solidFill>
                    <a:schemeClr val="bg1"/>
                  </a:solidFill>
                  <a:latin typeface="Franklin Gothic Medium"/>
                  <a:cs typeface="Franklin Gothic Medium"/>
                </a:rPr>
                <a:t>5</a:t>
              </a:r>
              <a:endParaRPr lang="en-US" sz="1600" dirty="0">
                <a:solidFill>
                  <a:schemeClr val="bg1"/>
                </a:solidFill>
                <a:latin typeface="Franklin Gothic Medium"/>
                <a:cs typeface="Franklin Gothic Medium"/>
              </a:endParaRPr>
            </a:p>
          </p:txBody>
        </p:sp>
      </p:grpSp>
      <p:pic>
        <p:nvPicPr>
          <p:cNvPr id="22" name="Picture 21" descr="C:\Users\tatumkm\AppData\Local\Microsoft\Windows\Temporary Internet Files\Content.Outlook\0I6499UY\9230-5.jpg"/>
          <p:cNvPicPr/>
          <p:nvPr/>
        </p:nvPicPr>
        <p:blipFill>
          <a:blip r:embed="rId7" cstate="print"/>
          <a:srcRect/>
          <a:stretch>
            <a:fillRect/>
          </a:stretch>
        </p:blipFill>
        <p:spPr bwMode="auto">
          <a:xfrm>
            <a:off x="298828" y="6286773"/>
            <a:ext cx="617676" cy="427703"/>
          </a:xfrm>
          <a:prstGeom prst="rect">
            <a:avLst/>
          </a:prstGeom>
          <a:noFill/>
          <a:ln w="9525">
            <a:noFill/>
            <a:miter lim="800000"/>
            <a:headEnd/>
            <a:tailEnd/>
          </a:ln>
        </p:spPr>
      </p:pic>
    </p:spTree>
    <p:extLst>
      <p:ext uri="{BB962C8B-B14F-4D97-AF65-F5344CB8AC3E}">
        <p14:creationId xmlns="" xmlns:p14="http://schemas.microsoft.com/office/powerpoint/2010/main" val="2025971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98450" y="242298"/>
            <a:ext cx="8504238" cy="981107"/>
          </a:xfrm>
        </p:spPr>
        <p:txBody>
          <a:bodyPr/>
          <a:lstStyle/>
          <a:p>
            <a:pPr algn="ctr"/>
            <a:r>
              <a:rPr lang="en-US" sz="3600" dirty="0" smtClean="0"/>
              <a:t>Identifying Where To Begin Implementation </a:t>
            </a:r>
            <a:endParaRPr lang="en-US" sz="3600" dirty="0"/>
          </a:p>
        </p:txBody>
      </p:sp>
      <p:sp>
        <p:nvSpPr>
          <p:cNvPr id="4" name="Slide Number Placeholder 3"/>
          <p:cNvSpPr>
            <a:spLocks noGrp="1"/>
          </p:cNvSpPr>
          <p:nvPr>
            <p:ph type="sldNum" sz="quarter" idx="14"/>
          </p:nvPr>
        </p:nvSpPr>
        <p:spPr/>
        <p:txBody>
          <a:bodyPr/>
          <a:lstStyle/>
          <a:p>
            <a:pPr>
              <a:defRPr/>
            </a:pPr>
            <a:fld id="{47BE2769-1AC7-48D9-BC3D-F8A95828A90B}" type="slidenum">
              <a:rPr lang="en-US" smtClean="0">
                <a:solidFill>
                  <a:prstClr val="black">
                    <a:tint val="75000"/>
                  </a:prstClr>
                </a:solidFill>
              </a:rPr>
              <a:pPr>
                <a:defRPr/>
              </a:pPr>
              <a:t>5</a:t>
            </a:fld>
            <a:endParaRPr lang="en-US" dirty="0">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526547639"/>
              </p:ext>
            </p:extLst>
          </p:nvPr>
        </p:nvGraphicFramePr>
        <p:xfrm>
          <a:off x="457200" y="1733176"/>
          <a:ext cx="8229600" cy="489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28752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450" y="1779492"/>
            <a:ext cx="8504238" cy="4525963"/>
          </a:xfrm>
        </p:spPr>
        <p:txBody>
          <a:bodyPr/>
          <a:lstStyle/>
          <a:p>
            <a:pPr>
              <a:buNone/>
            </a:pPr>
            <a:r>
              <a:rPr lang="en-US" b="1" dirty="0" smtClean="0">
                <a:solidFill>
                  <a:schemeClr val="accent1"/>
                </a:solidFill>
              </a:rPr>
              <a:t>Proposed Criteria: </a:t>
            </a:r>
          </a:p>
          <a:p>
            <a:r>
              <a:rPr lang="en-US" sz="2800" dirty="0" smtClean="0">
                <a:solidFill>
                  <a:schemeClr val="tx1"/>
                </a:solidFill>
              </a:rPr>
              <a:t>Significant number of low-income students </a:t>
            </a:r>
          </a:p>
          <a:p>
            <a:r>
              <a:rPr lang="en-US" sz="2800" dirty="0" smtClean="0">
                <a:solidFill>
                  <a:schemeClr val="tx1"/>
                </a:solidFill>
              </a:rPr>
              <a:t>Elevated chronic absence rates especially in transitional grades (e.g. K/1, 6</a:t>
            </a:r>
            <a:r>
              <a:rPr lang="en-US" sz="2800" baseline="30000" dirty="0" smtClean="0">
                <a:solidFill>
                  <a:schemeClr val="tx1"/>
                </a:solidFill>
              </a:rPr>
              <a:t>th</a:t>
            </a:r>
            <a:r>
              <a:rPr lang="en-US" sz="2800" dirty="0" smtClean="0">
                <a:solidFill>
                  <a:schemeClr val="tx1"/>
                </a:solidFill>
              </a:rPr>
              <a:t>, 9</a:t>
            </a:r>
            <a:r>
              <a:rPr lang="en-US" sz="2800" baseline="30000" dirty="0" smtClean="0">
                <a:solidFill>
                  <a:schemeClr val="tx1"/>
                </a:solidFill>
              </a:rPr>
              <a:t>th</a:t>
            </a:r>
            <a:r>
              <a:rPr lang="en-US" sz="2800" dirty="0" smtClean="0">
                <a:solidFill>
                  <a:schemeClr val="tx1"/>
                </a:solidFill>
              </a:rPr>
              <a:t> grades)</a:t>
            </a:r>
          </a:p>
          <a:p>
            <a:pPr>
              <a:spcBef>
                <a:spcPts val="1200"/>
              </a:spcBef>
            </a:pPr>
            <a:r>
              <a:rPr lang="en-US" sz="2800" dirty="0" smtClean="0">
                <a:solidFill>
                  <a:schemeClr val="tx1"/>
                </a:solidFill>
              </a:rPr>
              <a:t>School leadership committed to making attendance a priority and adopting recommended practices  and working with priority outreach list</a:t>
            </a:r>
          </a:p>
          <a:p>
            <a:pPr>
              <a:spcBef>
                <a:spcPts val="1200"/>
              </a:spcBef>
            </a:pPr>
            <a:r>
              <a:rPr lang="en-US" sz="2800" dirty="0" smtClean="0">
                <a:solidFill>
                  <a:schemeClr val="tx1"/>
                </a:solidFill>
              </a:rPr>
              <a:t>Community partners that can help support the work</a:t>
            </a:r>
          </a:p>
          <a:p>
            <a:pPr>
              <a:spcBef>
                <a:spcPts val="1200"/>
              </a:spcBef>
              <a:buNone/>
            </a:pPr>
            <a:r>
              <a:rPr lang="en-US" sz="2800" b="1" dirty="0" smtClean="0">
                <a:solidFill>
                  <a:schemeClr val="accent5"/>
                </a:solidFill>
              </a:rPr>
              <a:t>	</a:t>
            </a:r>
            <a:endParaRPr lang="en-US" sz="2800" dirty="0"/>
          </a:p>
        </p:txBody>
      </p:sp>
      <p:sp>
        <p:nvSpPr>
          <p:cNvPr id="3" name="Text Placeholder 2"/>
          <p:cNvSpPr>
            <a:spLocks noGrp="1"/>
          </p:cNvSpPr>
          <p:nvPr>
            <p:ph type="body" sz="quarter" idx="13"/>
          </p:nvPr>
        </p:nvSpPr>
        <p:spPr>
          <a:xfrm>
            <a:off x="298450" y="134471"/>
            <a:ext cx="8504238" cy="1223404"/>
          </a:xfrm>
        </p:spPr>
        <p:txBody>
          <a:bodyPr/>
          <a:lstStyle/>
          <a:p>
            <a:pPr algn="ctr"/>
            <a:r>
              <a:rPr lang="en-US" sz="3400" b="0" dirty="0" smtClean="0">
                <a:solidFill>
                  <a:srgbClr val="514141"/>
                </a:solidFill>
              </a:rPr>
              <a:t>Use Data to Identify Where To Begin Implementation Within a District or School</a:t>
            </a:r>
          </a:p>
          <a:p>
            <a:endParaRPr lang="en-US" sz="3800" dirty="0">
              <a:solidFill>
                <a:srgbClr val="514141"/>
              </a:solidFill>
            </a:endParaRPr>
          </a:p>
        </p:txBody>
      </p:sp>
      <p:sp>
        <p:nvSpPr>
          <p:cNvPr id="4" name="Slide Number Placeholder 3"/>
          <p:cNvSpPr>
            <a:spLocks noGrp="1"/>
          </p:cNvSpPr>
          <p:nvPr>
            <p:ph type="sldNum" sz="quarter" idx="14"/>
          </p:nvPr>
        </p:nvSpPr>
        <p:spPr/>
        <p:txBody>
          <a:bodyPr/>
          <a:lstStyle/>
          <a:p>
            <a:pPr>
              <a:defRPr/>
            </a:pPr>
            <a:fld id="{47BE2769-1AC7-48D9-BC3D-F8A95828A90B}"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 xmlns:p14="http://schemas.microsoft.com/office/powerpoint/2010/main" val="3257830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295400" y="5422150"/>
            <a:ext cx="7498080" cy="828955"/>
          </a:xfrm>
          <a:prstGeom prst="rect">
            <a:avLst/>
          </a:prstGeom>
          <a:solidFill>
            <a:schemeClr val="accent3">
              <a:lumMod val="20000"/>
              <a:lumOff val="80000"/>
            </a:schemeClr>
          </a:solidFill>
          <a:ln>
            <a:solidFill>
              <a:schemeClr val="accent3">
                <a:lumMod val="20000"/>
                <a:lumOff val="80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dirty="0">
              <a:solidFill>
                <a:schemeClr val="accent6">
                  <a:lumMod val="40000"/>
                  <a:lumOff val="60000"/>
                </a:schemeClr>
              </a:solidFill>
            </a:endParaRPr>
          </a:p>
        </p:txBody>
      </p:sp>
      <p:sp>
        <p:nvSpPr>
          <p:cNvPr id="34" name="Rectangle 33"/>
          <p:cNvSpPr/>
          <p:nvPr/>
        </p:nvSpPr>
        <p:spPr>
          <a:xfrm>
            <a:off x="1295400" y="4467413"/>
            <a:ext cx="7498080" cy="872284"/>
          </a:xfrm>
          <a:prstGeom prst="rect">
            <a:avLst/>
          </a:prstGeom>
          <a:gradFill>
            <a:gsLst>
              <a:gs pos="0">
                <a:srgbClr val="97DDB1"/>
              </a:gs>
              <a:gs pos="35000">
                <a:srgbClr val="9EDFAF"/>
              </a:gs>
              <a:gs pos="100000">
                <a:srgbClr val="BBFED1"/>
              </a:gs>
            </a:gsLs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13" name="Rectangle 12"/>
          <p:cNvSpPr/>
          <p:nvPr/>
        </p:nvSpPr>
        <p:spPr>
          <a:xfrm>
            <a:off x="1295400" y="2230720"/>
            <a:ext cx="7498080" cy="2191869"/>
          </a:xfrm>
          <a:prstGeom prst="rect">
            <a:avLst/>
          </a:prstGeom>
          <a:gradFill>
            <a:gsLst>
              <a:gs pos="0">
                <a:schemeClr val="bg2">
                  <a:lumMod val="90000"/>
                </a:schemeClr>
              </a:gs>
              <a:gs pos="35000">
                <a:schemeClr val="bg2">
                  <a:lumMod val="90000"/>
                </a:schemeClr>
              </a:gs>
              <a:gs pos="100000">
                <a:schemeClr val="bg2"/>
              </a:gs>
            </a:gsLst>
          </a:gra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914400" fontAlgn="auto">
              <a:spcBef>
                <a:spcPts val="0"/>
              </a:spcBef>
              <a:spcAft>
                <a:spcPts val="0"/>
              </a:spcAft>
            </a:pPr>
            <a:endParaRPr lang="en-US">
              <a:solidFill>
                <a:prstClr val="black"/>
              </a:solidFill>
            </a:endParaRPr>
          </a:p>
        </p:txBody>
      </p:sp>
      <p:sp>
        <p:nvSpPr>
          <p:cNvPr id="42" name="Text Placeholder 41"/>
          <p:cNvSpPr>
            <a:spLocks noGrp="1"/>
          </p:cNvSpPr>
          <p:nvPr>
            <p:ph type="body" sz="quarter" idx="13"/>
          </p:nvPr>
        </p:nvSpPr>
        <p:spPr>
          <a:xfrm>
            <a:off x="228600" y="228599"/>
            <a:ext cx="8574088" cy="1189039"/>
          </a:xfrm>
        </p:spPr>
        <p:txBody>
          <a:bodyPr/>
          <a:lstStyle/>
          <a:p>
            <a:pPr algn="ctr"/>
            <a:r>
              <a:rPr lang="en-US" sz="3600" dirty="0" smtClean="0"/>
              <a:t>When to Begin Tier 1</a:t>
            </a:r>
            <a:endParaRPr lang="en-US" sz="2400" dirty="0"/>
          </a:p>
        </p:txBody>
      </p:sp>
      <p:sp>
        <p:nvSpPr>
          <p:cNvPr id="4" name="Slide Number Placeholder 3"/>
          <p:cNvSpPr>
            <a:spLocks noGrp="1"/>
          </p:cNvSpPr>
          <p:nvPr>
            <p:ph type="sldNum" sz="quarter" idx="14"/>
          </p:nvPr>
        </p:nvSpPr>
        <p:spPr/>
        <p:txBody>
          <a:bodyPr/>
          <a:lstStyle/>
          <a:p>
            <a:fld id="{EB0860A5-9306-D045-95BB-3AC1D6BF9D43}" type="slidenum">
              <a:rPr lang="en-US" smtClean="0">
                <a:solidFill>
                  <a:prstClr val="black">
                    <a:tint val="75000"/>
                  </a:prstClr>
                </a:solidFill>
              </a:rPr>
              <a:pPr/>
              <a:t>7</a:t>
            </a:fld>
            <a:endParaRPr lang="en-US">
              <a:solidFill>
                <a:prstClr val="black">
                  <a:tint val="75000"/>
                </a:prstClr>
              </a:solidFill>
            </a:endParaRPr>
          </a:p>
        </p:txBody>
      </p:sp>
      <p:sp>
        <p:nvSpPr>
          <p:cNvPr id="7" name="Pentagon 6"/>
          <p:cNvSpPr/>
          <p:nvPr/>
        </p:nvSpPr>
        <p:spPr>
          <a:xfrm>
            <a:off x="228600" y="2365190"/>
            <a:ext cx="1462527" cy="2057400"/>
          </a:xfrm>
          <a:prstGeom prst="homePlate">
            <a:avLst>
              <a:gd name="adj" fmla="val 11175"/>
            </a:avLst>
          </a:prstGeom>
          <a:solidFill>
            <a:schemeClr val="bg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auto">
              <a:spcBef>
                <a:spcPts val="0"/>
              </a:spcBef>
              <a:spcAft>
                <a:spcPts val="0"/>
              </a:spcAft>
            </a:pPr>
            <a:r>
              <a:rPr lang="en-US" sz="1300" b="1" dirty="0" smtClean="0">
                <a:solidFill>
                  <a:prstClr val="white"/>
                </a:solidFill>
              </a:rPr>
              <a:t>Tier 1: </a:t>
            </a:r>
          </a:p>
          <a:p>
            <a:pPr algn="ctr" defTabSz="914400" fontAlgn="auto">
              <a:spcBef>
                <a:spcPts val="0"/>
              </a:spcBef>
              <a:spcAft>
                <a:spcPts val="0"/>
              </a:spcAft>
            </a:pPr>
            <a:r>
              <a:rPr lang="en-US" sz="1300" b="1" dirty="0" smtClean="0">
                <a:solidFill>
                  <a:prstClr val="white"/>
                </a:solidFill>
              </a:rPr>
              <a:t>Universal</a:t>
            </a:r>
            <a:endParaRPr lang="en-US" sz="1300" b="1" dirty="0">
              <a:solidFill>
                <a:prstClr val="white"/>
              </a:solidFill>
            </a:endParaRPr>
          </a:p>
        </p:txBody>
      </p:sp>
      <p:sp>
        <p:nvSpPr>
          <p:cNvPr id="8" name="Pentagon 7"/>
          <p:cNvSpPr/>
          <p:nvPr/>
        </p:nvSpPr>
        <p:spPr>
          <a:xfrm>
            <a:off x="228600" y="4467413"/>
            <a:ext cx="1462527" cy="872283"/>
          </a:xfrm>
          <a:prstGeom prst="homePlate">
            <a:avLst>
              <a:gd name="adj" fmla="val 20728"/>
            </a:avLst>
          </a:prstGeom>
          <a:solidFill>
            <a:schemeClr val="accent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auto">
              <a:spcBef>
                <a:spcPts val="0"/>
              </a:spcBef>
              <a:spcAft>
                <a:spcPts val="0"/>
              </a:spcAft>
            </a:pPr>
            <a:r>
              <a:rPr lang="en-US" sz="1300" b="1" dirty="0" smtClean="0">
                <a:solidFill>
                  <a:prstClr val="white"/>
                </a:solidFill>
              </a:rPr>
              <a:t>Tier 2:</a:t>
            </a:r>
          </a:p>
          <a:p>
            <a:pPr algn="ctr" defTabSz="914400" fontAlgn="auto">
              <a:spcBef>
                <a:spcPts val="0"/>
              </a:spcBef>
              <a:spcAft>
                <a:spcPts val="0"/>
              </a:spcAft>
            </a:pPr>
            <a:r>
              <a:rPr lang="en-US" sz="1300" b="1" dirty="0" smtClean="0">
                <a:solidFill>
                  <a:prstClr val="white"/>
                </a:solidFill>
              </a:rPr>
              <a:t>Early Outreach</a:t>
            </a:r>
            <a:endParaRPr lang="en-US" sz="1300" b="1" dirty="0">
              <a:solidFill>
                <a:prstClr val="white"/>
              </a:solidFill>
            </a:endParaRPr>
          </a:p>
        </p:txBody>
      </p:sp>
      <p:sp>
        <p:nvSpPr>
          <p:cNvPr id="9" name="Pentagon 8"/>
          <p:cNvSpPr/>
          <p:nvPr/>
        </p:nvSpPr>
        <p:spPr>
          <a:xfrm>
            <a:off x="228600" y="5378823"/>
            <a:ext cx="1462527" cy="872283"/>
          </a:xfrm>
          <a:prstGeom prst="homePlate">
            <a:avLst>
              <a:gd name="adj" fmla="val 20728"/>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auto">
              <a:spcBef>
                <a:spcPts val="0"/>
              </a:spcBef>
              <a:spcAft>
                <a:spcPts val="0"/>
              </a:spcAft>
            </a:pPr>
            <a:r>
              <a:rPr lang="en-US" sz="1300" b="1" dirty="0" smtClean="0">
                <a:solidFill>
                  <a:prstClr val="white"/>
                </a:solidFill>
              </a:rPr>
              <a:t>Tier 3:</a:t>
            </a:r>
          </a:p>
          <a:p>
            <a:pPr algn="ctr" defTabSz="914400" fontAlgn="auto">
              <a:spcBef>
                <a:spcPts val="0"/>
              </a:spcBef>
              <a:spcAft>
                <a:spcPts val="0"/>
              </a:spcAft>
            </a:pPr>
            <a:r>
              <a:rPr lang="en-US" sz="1300" b="1" dirty="0" smtClean="0">
                <a:solidFill>
                  <a:prstClr val="white"/>
                </a:solidFill>
              </a:rPr>
              <a:t>Intensive Intervention</a:t>
            </a:r>
            <a:endParaRPr lang="en-US" sz="1300" b="1" dirty="0">
              <a:solidFill>
                <a:prstClr val="white"/>
              </a:solidFill>
            </a:endParaRPr>
          </a:p>
        </p:txBody>
      </p:sp>
      <p:sp>
        <p:nvSpPr>
          <p:cNvPr id="10" name="Pentagon 9"/>
          <p:cNvSpPr/>
          <p:nvPr/>
        </p:nvSpPr>
        <p:spPr>
          <a:xfrm>
            <a:off x="228600" y="1665944"/>
            <a:ext cx="8797298" cy="647519"/>
          </a:xfrm>
          <a:prstGeom prst="homePlate">
            <a:avLst>
              <a:gd name="adj" fmla="val 28907"/>
            </a:avLst>
          </a:prstGeom>
          <a:gradFill>
            <a:gsLst>
              <a:gs pos="0">
                <a:srgbClr val="FFE146"/>
              </a:gs>
              <a:gs pos="35000">
                <a:srgbClr val="FFFA61"/>
              </a:gs>
              <a:gs pos="100000">
                <a:schemeClr val="accent4">
                  <a:tint val="15000"/>
                  <a:satMod val="350000"/>
                </a:schemeClr>
              </a:gs>
            </a:gsLs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auto">
              <a:spcBef>
                <a:spcPts val="0"/>
              </a:spcBef>
              <a:spcAft>
                <a:spcPts val="0"/>
              </a:spcAft>
            </a:pPr>
            <a:r>
              <a:rPr lang="en-US" sz="1600" b="1" dirty="0" smtClean="0">
                <a:solidFill>
                  <a:srgbClr val="000000"/>
                </a:solidFill>
              </a:rPr>
              <a:t>Summer</a:t>
            </a:r>
            <a:endParaRPr lang="en-US" sz="1600" b="1" dirty="0">
              <a:solidFill>
                <a:srgbClr val="000000"/>
              </a:solidFill>
            </a:endParaRPr>
          </a:p>
        </p:txBody>
      </p:sp>
      <p:sp>
        <p:nvSpPr>
          <p:cNvPr id="17" name="Rectangle 16"/>
          <p:cNvSpPr/>
          <p:nvPr/>
        </p:nvSpPr>
        <p:spPr>
          <a:xfrm>
            <a:off x="1752600" y="2383121"/>
            <a:ext cx="2948284" cy="950682"/>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18" name="TextBox 17"/>
          <p:cNvSpPr txBox="1"/>
          <p:nvPr/>
        </p:nvSpPr>
        <p:spPr>
          <a:xfrm>
            <a:off x="1752600" y="2383121"/>
            <a:ext cx="2948286" cy="892552"/>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Teacher Welcome: </a:t>
            </a:r>
          </a:p>
          <a:p>
            <a:pPr algn="ctr" defTabSz="914400" fontAlgn="auto">
              <a:spcBef>
                <a:spcPts val="0"/>
              </a:spcBef>
              <a:spcAft>
                <a:spcPts val="0"/>
              </a:spcAft>
            </a:pPr>
            <a:r>
              <a:rPr lang="en-US" sz="1300" dirty="0" smtClean="0">
                <a:solidFill>
                  <a:prstClr val="black"/>
                </a:solidFill>
                <a:latin typeface="Calibri"/>
                <a:cs typeface="+mn-cs"/>
              </a:rPr>
              <a:t>Teacher contacts family </a:t>
            </a:r>
            <a:r>
              <a:rPr lang="en-US" sz="1300" dirty="0">
                <a:solidFill>
                  <a:prstClr val="black"/>
                </a:solidFill>
                <a:latin typeface="Calibri"/>
                <a:cs typeface="+mn-cs"/>
              </a:rPr>
              <a:t>to welcome them to </a:t>
            </a:r>
            <a:r>
              <a:rPr lang="en-US" sz="1300" dirty="0" smtClean="0">
                <a:solidFill>
                  <a:prstClr val="black"/>
                </a:solidFill>
                <a:latin typeface="Calibri"/>
                <a:cs typeface="+mn-cs"/>
              </a:rPr>
              <a:t>school, remind </a:t>
            </a:r>
            <a:r>
              <a:rPr lang="en-US" sz="1300" dirty="0">
                <a:solidFill>
                  <a:prstClr val="black"/>
                </a:solidFill>
                <a:latin typeface="Calibri"/>
                <a:cs typeface="+mn-cs"/>
              </a:rPr>
              <a:t>them of 1</a:t>
            </a:r>
            <a:r>
              <a:rPr lang="en-US" sz="1300" baseline="30000" dirty="0">
                <a:solidFill>
                  <a:prstClr val="black"/>
                </a:solidFill>
                <a:latin typeface="Calibri"/>
                <a:cs typeface="+mn-cs"/>
              </a:rPr>
              <a:t>st</a:t>
            </a:r>
            <a:r>
              <a:rPr lang="en-US" sz="1300" dirty="0">
                <a:solidFill>
                  <a:prstClr val="black"/>
                </a:solidFill>
                <a:latin typeface="Calibri"/>
                <a:cs typeface="+mn-cs"/>
              </a:rPr>
              <a:t> day, and invite to </a:t>
            </a:r>
            <a:r>
              <a:rPr lang="en-US" sz="1300" dirty="0" smtClean="0">
                <a:solidFill>
                  <a:prstClr val="black"/>
                </a:solidFill>
                <a:latin typeface="Calibri"/>
                <a:cs typeface="+mn-cs"/>
              </a:rPr>
              <a:t>Back </a:t>
            </a:r>
            <a:r>
              <a:rPr lang="en-US" sz="1300" dirty="0">
                <a:solidFill>
                  <a:prstClr val="black"/>
                </a:solidFill>
                <a:latin typeface="Calibri"/>
                <a:cs typeface="+mn-cs"/>
              </a:rPr>
              <a:t>to </a:t>
            </a:r>
            <a:r>
              <a:rPr lang="en-US" sz="1300" dirty="0" smtClean="0">
                <a:solidFill>
                  <a:prstClr val="black"/>
                </a:solidFill>
                <a:latin typeface="Calibri"/>
                <a:cs typeface="+mn-cs"/>
              </a:rPr>
              <a:t>School </a:t>
            </a:r>
            <a:r>
              <a:rPr lang="en-US" sz="1300" dirty="0">
                <a:solidFill>
                  <a:prstClr val="black"/>
                </a:solidFill>
                <a:latin typeface="Calibri"/>
                <a:cs typeface="+mn-cs"/>
              </a:rPr>
              <a:t>celebration</a:t>
            </a:r>
            <a:endParaRPr lang="en-US" sz="1300" b="1" dirty="0">
              <a:solidFill>
                <a:srgbClr val="000000"/>
              </a:solidFill>
              <a:latin typeface="Calibri"/>
              <a:cs typeface="+mn-cs"/>
            </a:endParaRPr>
          </a:p>
        </p:txBody>
      </p:sp>
      <p:sp>
        <p:nvSpPr>
          <p:cNvPr id="21" name="Rectangle 20"/>
          <p:cNvSpPr/>
          <p:nvPr/>
        </p:nvSpPr>
        <p:spPr>
          <a:xfrm>
            <a:off x="1737660" y="3405098"/>
            <a:ext cx="2963226" cy="838200"/>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22" name="TextBox 21"/>
          <p:cNvSpPr txBox="1"/>
          <p:nvPr/>
        </p:nvSpPr>
        <p:spPr>
          <a:xfrm>
            <a:off x="1756527" y="3375216"/>
            <a:ext cx="2819897" cy="1092197"/>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Community Partner Welcome: </a:t>
            </a:r>
          </a:p>
          <a:p>
            <a:pPr algn="ctr" defTabSz="914400" fontAlgn="auto">
              <a:spcBef>
                <a:spcPts val="0"/>
              </a:spcBef>
              <a:spcAft>
                <a:spcPts val="0"/>
              </a:spcAft>
            </a:pPr>
            <a:r>
              <a:rPr lang="en-US" sz="1300" dirty="0" smtClean="0">
                <a:solidFill>
                  <a:prstClr val="black"/>
                </a:solidFill>
                <a:latin typeface="Calibri"/>
                <a:cs typeface="+mn-cs"/>
              </a:rPr>
              <a:t>Staff member reminds family of first day of school, invites to community-led Back to School celebration(s)</a:t>
            </a:r>
            <a:endParaRPr lang="en-US" sz="1300" b="1" dirty="0">
              <a:solidFill>
                <a:srgbClr val="000000"/>
              </a:solidFill>
              <a:latin typeface="Calibri"/>
              <a:cs typeface="+mn-cs"/>
            </a:endParaRPr>
          </a:p>
        </p:txBody>
      </p:sp>
      <p:grpSp>
        <p:nvGrpSpPr>
          <p:cNvPr id="3" name="Group 24"/>
          <p:cNvGrpSpPr/>
          <p:nvPr/>
        </p:nvGrpSpPr>
        <p:grpSpPr>
          <a:xfrm>
            <a:off x="4953000" y="2383121"/>
            <a:ext cx="3734596" cy="914400"/>
            <a:chOff x="2065499" y="2562448"/>
            <a:chExt cx="2783933" cy="1066799"/>
          </a:xfrm>
        </p:grpSpPr>
        <p:sp>
          <p:nvSpPr>
            <p:cNvPr id="26" name="Rectangle 25"/>
            <p:cNvSpPr/>
            <p:nvPr/>
          </p:nvSpPr>
          <p:spPr>
            <a:xfrm>
              <a:off x="2065499" y="2562448"/>
              <a:ext cx="2783933" cy="1066799"/>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27" name="TextBox 26"/>
            <p:cNvSpPr txBox="1"/>
            <p:nvPr/>
          </p:nvSpPr>
          <p:spPr>
            <a:xfrm>
              <a:off x="2065500" y="2562448"/>
              <a:ext cx="2726537" cy="1041310"/>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Back to School Celebration:</a:t>
              </a:r>
            </a:p>
            <a:p>
              <a:pPr algn="ctr" defTabSz="914400" fontAlgn="auto">
                <a:spcBef>
                  <a:spcPts val="0"/>
                </a:spcBef>
                <a:spcAft>
                  <a:spcPts val="0"/>
                </a:spcAft>
              </a:pPr>
              <a:r>
                <a:rPr lang="en-US" sz="1300" b="1" dirty="0" smtClean="0">
                  <a:solidFill>
                    <a:srgbClr val="000000"/>
                  </a:solidFill>
                  <a:latin typeface="Calibri"/>
                  <a:cs typeface="+mn-cs"/>
                </a:rPr>
                <a:t> </a:t>
              </a:r>
              <a:r>
                <a:rPr lang="en-US" sz="1300" dirty="0">
                  <a:solidFill>
                    <a:prstClr val="black"/>
                  </a:solidFill>
                  <a:latin typeface="Calibri"/>
                  <a:cs typeface="+mn-cs"/>
                </a:rPr>
                <a:t>Backpack giveaway, announce attendance incentives </a:t>
              </a:r>
              <a:r>
                <a:rPr lang="en-US" sz="1300" dirty="0" smtClean="0">
                  <a:solidFill>
                    <a:prstClr val="black"/>
                  </a:solidFill>
                  <a:latin typeface="Calibri"/>
                  <a:cs typeface="+mn-cs"/>
                </a:rPr>
                <a:t> gather families living in same area to </a:t>
              </a:r>
              <a:r>
                <a:rPr lang="en-US" sz="1300" dirty="0">
                  <a:solidFill>
                    <a:prstClr val="black"/>
                  </a:solidFill>
                  <a:latin typeface="Calibri"/>
                  <a:cs typeface="+mn-cs"/>
                </a:rPr>
                <a:t>talk about </a:t>
              </a:r>
              <a:r>
                <a:rPr lang="en-US" sz="1300" dirty="0" smtClean="0">
                  <a:solidFill>
                    <a:prstClr val="black"/>
                  </a:solidFill>
                  <a:latin typeface="Calibri"/>
                  <a:cs typeface="+mn-cs"/>
                </a:rPr>
                <a:t>coordinating getting </a:t>
              </a:r>
              <a:r>
                <a:rPr lang="en-US" sz="1300" dirty="0">
                  <a:solidFill>
                    <a:prstClr val="black"/>
                  </a:solidFill>
                  <a:latin typeface="Calibri"/>
                  <a:cs typeface="+mn-cs"/>
                </a:rPr>
                <a:t>to school</a:t>
              </a:r>
            </a:p>
          </p:txBody>
        </p:sp>
      </p:grpSp>
      <p:sp>
        <p:nvSpPr>
          <p:cNvPr id="29" name="Rectangle 28"/>
          <p:cNvSpPr/>
          <p:nvPr/>
        </p:nvSpPr>
        <p:spPr>
          <a:xfrm>
            <a:off x="4953000" y="3373721"/>
            <a:ext cx="3734596" cy="839694"/>
          </a:xfrm>
          <a:prstGeom prst="rect">
            <a:avLst/>
          </a:prstGeom>
          <a:solidFill>
            <a:schemeClr val="bg1"/>
          </a:solidFill>
          <a:ln w="190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sz="1300" dirty="0">
              <a:solidFill>
                <a:srgbClr val="000000"/>
              </a:solidFill>
            </a:endParaRPr>
          </a:p>
        </p:txBody>
      </p:sp>
      <p:sp>
        <p:nvSpPr>
          <p:cNvPr id="40" name="TextBox 39"/>
          <p:cNvSpPr txBox="1"/>
          <p:nvPr/>
        </p:nvSpPr>
        <p:spPr>
          <a:xfrm>
            <a:off x="5105400" y="3493249"/>
            <a:ext cx="3171802" cy="492443"/>
          </a:xfrm>
          <a:prstGeom prst="rect">
            <a:avLst/>
          </a:prstGeom>
          <a:noFill/>
        </p:spPr>
        <p:txBody>
          <a:bodyPr wrap="square" rtlCol="0">
            <a:spAutoFit/>
          </a:bodyPr>
          <a:lstStyle/>
          <a:p>
            <a:pPr algn="ctr" defTabSz="914400" fontAlgn="auto">
              <a:spcBef>
                <a:spcPts val="0"/>
              </a:spcBef>
              <a:spcAft>
                <a:spcPts val="0"/>
              </a:spcAft>
            </a:pPr>
            <a:r>
              <a:rPr lang="en-US" sz="1300" b="1" dirty="0" smtClean="0">
                <a:solidFill>
                  <a:srgbClr val="000000"/>
                </a:solidFill>
                <a:latin typeface="Calibri"/>
                <a:cs typeface="+mn-cs"/>
              </a:rPr>
              <a:t>Back to School Neighborhood or Community Rally</a:t>
            </a:r>
          </a:p>
        </p:txBody>
      </p:sp>
    </p:spTree>
    <p:extLst>
      <p:ext uri="{BB962C8B-B14F-4D97-AF65-F5344CB8AC3E}">
        <p14:creationId xmlns="" xmlns:p14="http://schemas.microsoft.com/office/powerpoint/2010/main" val="2441688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321" y="1766902"/>
            <a:ext cx="8686800" cy="4224792"/>
          </a:xfrm>
        </p:spPr>
        <p:txBody>
          <a:bodyPr/>
          <a:lstStyle/>
          <a:p>
            <a:pPr>
              <a:spcAft>
                <a:spcPts val="300"/>
              </a:spcAft>
            </a:pPr>
            <a:r>
              <a:rPr lang="en-US" sz="2600" b="1" dirty="0" smtClean="0">
                <a:solidFill>
                  <a:schemeClr val="tx1"/>
                </a:solidFill>
              </a:rPr>
              <a:t>Count Us In Toolkit: </a:t>
            </a:r>
            <a:r>
              <a:rPr lang="en-US" sz="2600" dirty="0" smtClean="0">
                <a:solidFill>
                  <a:schemeClr val="bg2">
                    <a:lumMod val="50000"/>
                  </a:schemeClr>
                </a:solidFill>
                <a:latin typeface="Franklin Gothic Book"/>
                <a:cs typeface="Franklin Gothic Book"/>
              </a:rPr>
              <a:t>http://awareness.attendanceworks.org/resources/toolkit/</a:t>
            </a:r>
          </a:p>
          <a:p>
            <a:pPr>
              <a:spcAft>
                <a:spcPts val="300"/>
              </a:spcAft>
            </a:pPr>
            <a:r>
              <a:rPr lang="en-US" sz="2600" b="1" dirty="0" smtClean="0">
                <a:solidFill>
                  <a:schemeClr val="tx1"/>
                </a:solidFill>
              </a:rPr>
              <a:t>Bringing Attendance Home Parent Video</a:t>
            </a:r>
            <a:r>
              <a:rPr lang="en-US" sz="2600" dirty="0" smtClean="0">
                <a:solidFill>
                  <a:schemeClr val="tx1"/>
                </a:solidFill>
              </a:rPr>
              <a:t>: </a:t>
            </a:r>
            <a:r>
              <a:rPr lang="en-US" sz="2600" dirty="0" smtClean="0">
                <a:solidFill>
                  <a:srgbClr val="2995C7"/>
                </a:solidFill>
                <a:latin typeface="Franklin Gothic Book"/>
                <a:cs typeface="Franklin Gothic Book"/>
              </a:rPr>
              <a:t>http://www.attendanceworks.org/tools/for-parents/bringing-attendance-home-video/</a:t>
            </a:r>
          </a:p>
          <a:p>
            <a:pPr>
              <a:spcAft>
                <a:spcPts val="300"/>
              </a:spcAft>
            </a:pPr>
            <a:r>
              <a:rPr lang="en-US" sz="2600" b="1" dirty="0" smtClean="0">
                <a:solidFill>
                  <a:schemeClr val="tx1"/>
                </a:solidFill>
              </a:rPr>
              <a:t>Bringing Attendance Home Toolkit: </a:t>
            </a:r>
            <a:r>
              <a:rPr lang="en-US" sz="2600" dirty="0" smtClean="0">
                <a:solidFill>
                  <a:srgbClr val="2995C7"/>
                </a:solidFill>
                <a:latin typeface="Franklin Gothic Book"/>
                <a:cs typeface="Franklin Gothic Book"/>
              </a:rPr>
              <a:t>http://www.attendanceworks.org/tools/for-parents/bringing-attendance-home-toolkit/</a:t>
            </a:r>
          </a:p>
          <a:p>
            <a:pPr>
              <a:spcAft>
                <a:spcPts val="300"/>
              </a:spcAft>
            </a:pPr>
            <a:r>
              <a:rPr lang="en-US" sz="2600" b="1" dirty="0" smtClean="0">
                <a:solidFill>
                  <a:schemeClr val="tx1"/>
                </a:solidFill>
              </a:rPr>
              <a:t>Parent flyers: </a:t>
            </a:r>
            <a:r>
              <a:rPr lang="en-US" sz="2600" dirty="0">
                <a:solidFill>
                  <a:srgbClr val="2995C7"/>
                </a:solidFill>
                <a:latin typeface="Franklin Gothic Book"/>
                <a:cs typeface="Franklin Gothic Book"/>
              </a:rPr>
              <a:t>http://www.attendanceworks.org/tools/for-parents/</a:t>
            </a:r>
          </a:p>
        </p:txBody>
      </p:sp>
      <p:sp>
        <p:nvSpPr>
          <p:cNvPr id="3" name="Text Placeholder 2"/>
          <p:cNvSpPr>
            <a:spLocks noGrp="1"/>
          </p:cNvSpPr>
          <p:nvPr>
            <p:ph type="body" sz="quarter" idx="13"/>
          </p:nvPr>
        </p:nvSpPr>
        <p:spPr>
          <a:xfrm>
            <a:off x="319881" y="134917"/>
            <a:ext cx="8504238" cy="981107"/>
          </a:xfrm>
        </p:spPr>
        <p:txBody>
          <a:bodyPr/>
          <a:lstStyle/>
          <a:p>
            <a:pPr algn="ctr">
              <a:spcBef>
                <a:spcPts val="0"/>
              </a:spcBef>
            </a:pPr>
            <a:r>
              <a:rPr lang="en-US" sz="4000" dirty="0" smtClean="0"/>
              <a:t>For Tier 1: Leverage Our </a:t>
            </a:r>
          </a:p>
          <a:p>
            <a:pPr algn="ctr">
              <a:spcBef>
                <a:spcPts val="0"/>
              </a:spcBef>
            </a:pPr>
            <a:r>
              <a:rPr lang="en-US" sz="4000" dirty="0" smtClean="0"/>
              <a:t> Communication Resources</a:t>
            </a:r>
            <a:endParaRPr lang="en-US" sz="4000" dirty="0"/>
          </a:p>
        </p:txBody>
      </p:sp>
      <p:sp>
        <p:nvSpPr>
          <p:cNvPr id="4" name="Slide Number Placeholder 3"/>
          <p:cNvSpPr>
            <a:spLocks noGrp="1"/>
          </p:cNvSpPr>
          <p:nvPr>
            <p:ph type="sldNum" sz="quarter" idx="14"/>
          </p:nvPr>
        </p:nvSpPr>
        <p:spPr/>
        <p:txBody>
          <a:bodyPr/>
          <a:lstStyle/>
          <a:p>
            <a:pPr>
              <a:defRPr/>
            </a:pPr>
            <a:fld id="{47BE2769-1AC7-48D9-BC3D-F8A95828A90B}" type="slidenum">
              <a:rPr lang="en-US" smtClean="0"/>
              <a:pPr>
                <a:defRPr/>
              </a:pPr>
              <a:t>8</a:t>
            </a:fld>
            <a:endParaRPr lang="en-US" dirty="0"/>
          </a:p>
        </p:txBody>
      </p:sp>
    </p:spTree>
    <p:extLst>
      <p:ext uri="{BB962C8B-B14F-4D97-AF65-F5344CB8AC3E}">
        <p14:creationId xmlns="" xmlns:p14="http://schemas.microsoft.com/office/powerpoint/2010/main" val="3815871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612" y="1749610"/>
            <a:ext cx="8492565" cy="4525963"/>
          </a:xfrm>
        </p:spPr>
        <p:txBody>
          <a:bodyPr/>
          <a:lstStyle/>
          <a:p>
            <a:pPr>
              <a:spcAft>
                <a:spcPts val="600"/>
              </a:spcAft>
              <a:buFont typeface="Wingdings" charset="2"/>
              <a:buChar char="q"/>
            </a:pPr>
            <a:r>
              <a:rPr lang="en-US" sz="2800" dirty="0" smtClean="0">
                <a:solidFill>
                  <a:schemeClr val="accent1">
                    <a:lumMod val="50000"/>
                  </a:schemeClr>
                </a:solidFill>
              </a:rPr>
              <a:t>Chronic absence (missed 10% or more of school) in the prior year, assuming data is available.</a:t>
            </a:r>
          </a:p>
          <a:p>
            <a:pPr>
              <a:spcAft>
                <a:spcPts val="600"/>
              </a:spcAft>
              <a:buFont typeface="Wingdings" charset="2"/>
              <a:buChar char="q"/>
            </a:pPr>
            <a:r>
              <a:rPr lang="en-US" sz="2800" dirty="0" smtClean="0">
                <a:solidFill>
                  <a:schemeClr val="accent1">
                    <a:lumMod val="50000"/>
                  </a:schemeClr>
                </a:solidFill>
              </a:rPr>
              <a:t>And/or during the beginning of the school year, student has:</a:t>
            </a:r>
          </a:p>
          <a:p>
            <a:pPr>
              <a:spcAft>
                <a:spcPts val="600"/>
              </a:spcAft>
            </a:pPr>
            <a:endParaRPr lang="en-US" sz="2800" dirty="0">
              <a:solidFill>
                <a:schemeClr val="accent1">
                  <a:lumMod val="75000"/>
                </a:schemeClr>
              </a:solidFill>
            </a:endParaRPr>
          </a:p>
        </p:txBody>
      </p:sp>
      <p:sp>
        <p:nvSpPr>
          <p:cNvPr id="3" name="Text Placeholder 2"/>
          <p:cNvSpPr>
            <a:spLocks noGrp="1"/>
          </p:cNvSpPr>
          <p:nvPr>
            <p:ph type="body" sz="quarter" idx="13"/>
          </p:nvPr>
        </p:nvSpPr>
        <p:spPr>
          <a:xfrm>
            <a:off x="661889" y="152401"/>
            <a:ext cx="8063753" cy="1265238"/>
          </a:xfrm>
        </p:spPr>
        <p:txBody>
          <a:bodyPr/>
          <a:lstStyle/>
          <a:p>
            <a:pPr algn="ctr"/>
            <a:r>
              <a:rPr lang="en-US" sz="3800" dirty="0" smtClean="0"/>
              <a:t>Criteria for Identifying Priority Students for Tier 2 Supports</a:t>
            </a:r>
            <a:endParaRPr lang="en-US" sz="3800" dirty="0"/>
          </a:p>
        </p:txBody>
      </p:sp>
      <p:sp>
        <p:nvSpPr>
          <p:cNvPr id="4" name="Slide Number Placeholder 3"/>
          <p:cNvSpPr>
            <a:spLocks noGrp="1"/>
          </p:cNvSpPr>
          <p:nvPr>
            <p:ph type="sldNum" sz="quarter" idx="14"/>
          </p:nvPr>
        </p:nvSpPr>
        <p:spPr/>
        <p:txBody>
          <a:bodyPr/>
          <a:lstStyle/>
          <a:p>
            <a:pPr>
              <a:defRPr/>
            </a:pPr>
            <a:fld id="{47BE2769-1AC7-48D9-BC3D-F8A95828A90B}" type="slidenum">
              <a:rPr lang="en-US" smtClean="0">
                <a:solidFill>
                  <a:prstClr val="black">
                    <a:tint val="75000"/>
                  </a:prstClr>
                </a:solidFill>
              </a:rPr>
              <a:pPr>
                <a:defRPr/>
              </a:pPr>
              <a:t>9</a:t>
            </a:fld>
            <a:endParaRPr lang="en-US" dirty="0">
              <a:solidFill>
                <a:prstClr val="black">
                  <a:tint val="75000"/>
                </a:prstClr>
              </a:solidFill>
            </a:endParaRPr>
          </a:p>
        </p:txBody>
      </p:sp>
      <p:graphicFrame>
        <p:nvGraphicFramePr>
          <p:cNvPr id="8" name="Chart 7"/>
          <p:cNvGraphicFramePr/>
          <p:nvPr>
            <p:extLst>
              <p:ext uri="{D42A27DB-BD31-4B8C-83A1-F6EECF244321}">
                <p14:modId xmlns="" xmlns:p14="http://schemas.microsoft.com/office/powerpoint/2010/main" val="3616080744"/>
              </p:ext>
            </p:extLst>
          </p:nvPr>
        </p:nvGraphicFramePr>
        <p:xfrm>
          <a:off x="3137647" y="3690470"/>
          <a:ext cx="4616824" cy="258510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643528" y="4049057"/>
            <a:ext cx="1613647" cy="353943"/>
          </a:xfrm>
          <a:prstGeom prst="rect">
            <a:avLst/>
          </a:prstGeom>
          <a:noFill/>
        </p:spPr>
        <p:txBody>
          <a:bodyPr wrap="square" rtlCol="0">
            <a:spAutoFit/>
          </a:bodyPr>
          <a:lstStyle/>
          <a:p>
            <a:pPr algn="r"/>
            <a:r>
              <a:rPr lang="en-US" sz="1700" dirty="0" smtClean="0">
                <a:latin typeface="Franklin Gothic Medium"/>
                <a:cs typeface="Franklin Gothic Medium"/>
              </a:rPr>
              <a:t>In first 2 weeks</a:t>
            </a:r>
            <a:endParaRPr lang="en-US" sz="1700" dirty="0">
              <a:latin typeface="Franklin Gothic Medium"/>
              <a:cs typeface="Franklin Gothic Medium"/>
            </a:endParaRPr>
          </a:p>
        </p:txBody>
      </p:sp>
      <p:sp>
        <p:nvSpPr>
          <p:cNvPr id="10" name="TextBox 9"/>
          <p:cNvSpPr txBox="1"/>
          <p:nvPr/>
        </p:nvSpPr>
        <p:spPr>
          <a:xfrm>
            <a:off x="1807882" y="4709458"/>
            <a:ext cx="1449293" cy="615553"/>
          </a:xfrm>
          <a:prstGeom prst="rect">
            <a:avLst/>
          </a:prstGeom>
          <a:noFill/>
        </p:spPr>
        <p:txBody>
          <a:bodyPr wrap="square" rtlCol="0">
            <a:spAutoFit/>
          </a:bodyPr>
          <a:lstStyle/>
          <a:p>
            <a:pPr algn="r"/>
            <a:r>
              <a:rPr lang="en-US" sz="1700" dirty="0" smtClean="0">
                <a:latin typeface="Franklin Gothic Medium"/>
                <a:cs typeface="Franklin Gothic Medium"/>
              </a:rPr>
              <a:t>In first month (4 weeks)</a:t>
            </a:r>
            <a:endParaRPr lang="en-US" sz="1700" dirty="0">
              <a:latin typeface="Franklin Gothic Medium"/>
              <a:cs typeface="Franklin Gothic Medium"/>
            </a:endParaRPr>
          </a:p>
        </p:txBody>
      </p:sp>
      <p:sp>
        <p:nvSpPr>
          <p:cNvPr id="11" name="TextBox 10"/>
          <p:cNvSpPr txBox="1"/>
          <p:nvPr/>
        </p:nvSpPr>
        <p:spPr>
          <a:xfrm>
            <a:off x="1419412" y="5476516"/>
            <a:ext cx="1807882" cy="615553"/>
          </a:xfrm>
          <a:prstGeom prst="rect">
            <a:avLst/>
          </a:prstGeom>
          <a:noFill/>
        </p:spPr>
        <p:txBody>
          <a:bodyPr wrap="square" rtlCol="0">
            <a:spAutoFit/>
          </a:bodyPr>
          <a:lstStyle/>
          <a:p>
            <a:pPr algn="r"/>
            <a:r>
              <a:rPr lang="en-US" sz="1700" dirty="0" smtClean="0">
                <a:latin typeface="Franklin Gothic Medium"/>
                <a:cs typeface="Franklin Gothic Medium"/>
              </a:rPr>
              <a:t>In first 2 months (8 weeks)</a:t>
            </a:r>
            <a:endParaRPr lang="en-US" sz="1700" dirty="0">
              <a:latin typeface="Franklin Gothic Medium"/>
              <a:cs typeface="Franklin Gothic Medium"/>
            </a:endParaRPr>
          </a:p>
        </p:txBody>
      </p:sp>
      <p:sp>
        <p:nvSpPr>
          <p:cNvPr id="12" name="TextBox 11"/>
          <p:cNvSpPr txBox="1"/>
          <p:nvPr/>
        </p:nvSpPr>
        <p:spPr>
          <a:xfrm>
            <a:off x="3511176" y="4078939"/>
            <a:ext cx="1703295" cy="338554"/>
          </a:xfrm>
          <a:prstGeom prst="rect">
            <a:avLst/>
          </a:prstGeom>
          <a:noFill/>
        </p:spPr>
        <p:txBody>
          <a:bodyPr wrap="square" rtlCol="0">
            <a:spAutoFit/>
          </a:bodyPr>
          <a:lstStyle/>
          <a:p>
            <a:pPr algn="ctr"/>
            <a:r>
              <a:rPr lang="en-US" sz="1600" dirty="0" smtClean="0">
                <a:solidFill>
                  <a:schemeClr val="bg1"/>
                </a:solidFill>
                <a:latin typeface="Franklin Gothic Medium"/>
                <a:cs typeface="Franklin Gothic Medium"/>
              </a:rPr>
              <a:t>2 absences</a:t>
            </a:r>
            <a:endParaRPr lang="en-US" sz="1600" dirty="0">
              <a:solidFill>
                <a:schemeClr val="bg1"/>
              </a:solidFill>
              <a:latin typeface="Franklin Gothic Medium"/>
              <a:cs typeface="Franklin Gothic Medium"/>
            </a:endParaRPr>
          </a:p>
        </p:txBody>
      </p:sp>
      <p:sp>
        <p:nvSpPr>
          <p:cNvPr id="13" name="TextBox 12"/>
          <p:cNvSpPr txBox="1"/>
          <p:nvPr/>
        </p:nvSpPr>
        <p:spPr>
          <a:xfrm>
            <a:off x="4063993" y="4814045"/>
            <a:ext cx="1703295" cy="338554"/>
          </a:xfrm>
          <a:prstGeom prst="rect">
            <a:avLst/>
          </a:prstGeom>
          <a:noFill/>
        </p:spPr>
        <p:txBody>
          <a:bodyPr wrap="square" rtlCol="0">
            <a:spAutoFit/>
          </a:bodyPr>
          <a:lstStyle/>
          <a:p>
            <a:pPr algn="ctr"/>
            <a:r>
              <a:rPr lang="en-US" sz="1600" dirty="0" smtClean="0">
                <a:solidFill>
                  <a:schemeClr val="bg1"/>
                </a:solidFill>
                <a:latin typeface="Franklin Gothic Medium"/>
                <a:cs typeface="Franklin Gothic Medium"/>
              </a:rPr>
              <a:t>2-3 absences</a:t>
            </a:r>
            <a:endParaRPr lang="en-US" sz="1600" dirty="0">
              <a:solidFill>
                <a:schemeClr val="bg1"/>
              </a:solidFill>
              <a:latin typeface="Franklin Gothic Medium"/>
              <a:cs typeface="Franklin Gothic Medium"/>
            </a:endParaRPr>
          </a:p>
        </p:txBody>
      </p:sp>
      <p:sp>
        <p:nvSpPr>
          <p:cNvPr id="14" name="TextBox 13"/>
          <p:cNvSpPr txBox="1"/>
          <p:nvPr/>
        </p:nvSpPr>
        <p:spPr>
          <a:xfrm>
            <a:off x="4616820" y="5566162"/>
            <a:ext cx="1703295" cy="338554"/>
          </a:xfrm>
          <a:prstGeom prst="rect">
            <a:avLst/>
          </a:prstGeom>
          <a:noFill/>
        </p:spPr>
        <p:txBody>
          <a:bodyPr wrap="square" rtlCol="0">
            <a:spAutoFit/>
          </a:bodyPr>
          <a:lstStyle/>
          <a:p>
            <a:pPr algn="ctr"/>
            <a:r>
              <a:rPr lang="en-US" sz="1600" dirty="0" smtClean="0">
                <a:solidFill>
                  <a:schemeClr val="bg1"/>
                </a:solidFill>
                <a:latin typeface="Franklin Gothic Medium"/>
                <a:cs typeface="Franklin Gothic Medium"/>
              </a:rPr>
              <a:t>4 absences</a:t>
            </a:r>
            <a:endParaRPr lang="en-US" sz="1600" dirty="0">
              <a:solidFill>
                <a:schemeClr val="bg1"/>
              </a:solidFill>
              <a:latin typeface="Franklin Gothic Medium"/>
              <a:cs typeface="Franklin Gothic Medium"/>
            </a:endParaRPr>
          </a:p>
        </p:txBody>
      </p:sp>
    </p:spTree>
    <p:extLst>
      <p:ext uri="{BB962C8B-B14F-4D97-AF65-F5344CB8AC3E}">
        <p14:creationId xmlns="" xmlns:p14="http://schemas.microsoft.com/office/powerpoint/2010/main" val="541858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Theme">
  <a:themeElements>
    <a:clrScheme name="Attendance Works">
      <a:dk1>
        <a:sysClr val="windowText" lastClr="000000"/>
      </a:dk1>
      <a:lt1>
        <a:sysClr val="window" lastClr="FFFFFF"/>
      </a:lt1>
      <a:dk2>
        <a:srgbClr val="514141"/>
      </a:dk2>
      <a:lt2>
        <a:srgbClr val="E7F4FA"/>
      </a:lt2>
      <a:accent1>
        <a:srgbClr val="45AA42"/>
      </a:accent1>
      <a:accent2>
        <a:srgbClr val="EF4234"/>
      </a:accent2>
      <a:accent3>
        <a:srgbClr val="726B6B"/>
      </a:accent3>
      <a:accent4>
        <a:srgbClr val="D8B25C"/>
      </a:accent4>
      <a:accent5>
        <a:srgbClr val="7BA79D"/>
      </a:accent5>
      <a:accent6>
        <a:srgbClr val="968C8C"/>
      </a:accent6>
      <a:hlink>
        <a:srgbClr val="EF4234"/>
      </a:hlink>
      <a:folHlink>
        <a:srgbClr val="45AA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Default Theme">
  <a:themeElements>
    <a:clrScheme name="Attendance Works">
      <a:dk1>
        <a:sysClr val="windowText" lastClr="000000"/>
      </a:dk1>
      <a:lt1>
        <a:sysClr val="window" lastClr="FFFFFF"/>
      </a:lt1>
      <a:dk2>
        <a:srgbClr val="514141"/>
      </a:dk2>
      <a:lt2>
        <a:srgbClr val="E7F4FA"/>
      </a:lt2>
      <a:accent1>
        <a:srgbClr val="45AA42"/>
      </a:accent1>
      <a:accent2>
        <a:srgbClr val="EF4234"/>
      </a:accent2>
      <a:accent3>
        <a:srgbClr val="726B6B"/>
      </a:accent3>
      <a:accent4>
        <a:srgbClr val="D8B25C"/>
      </a:accent4>
      <a:accent5>
        <a:srgbClr val="7BA79D"/>
      </a:accent5>
      <a:accent6>
        <a:srgbClr val="968C8C"/>
      </a:accent6>
      <a:hlink>
        <a:srgbClr val="EF4234"/>
      </a:hlink>
      <a:folHlink>
        <a:srgbClr val="45AA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Default Theme">
  <a:themeElements>
    <a:clrScheme name="Attendance Works">
      <a:dk1>
        <a:sysClr val="windowText" lastClr="000000"/>
      </a:dk1>
      <a:lt1>
        <a:sysClr val="window" lastClr="FFFFFF"/>
      </a:lt1>
      <a:dk2>
        <a:srgbClr val="514141"/>
      </a:dk2>
      <a:lt2>
        <a:srgbClr val="E7F4FA"/>
      </a:lt2>
      <a:accent1>
        <a:srgbClr val="45AA42"/>
      </a:accent1>
      <a:accent2>
        <a:srgbClr val="EF4234"/>
      </a:accent2>
      <a:accent3>
        <a:srgbClr val="726B6B"/>
      </a:accent3>
      <a:accent4>
        <a:srgbClr val="D8B25C"/>
      </a:accent4>
      <a:accent5>
        <a:srgbClr val="7BA79D"/>
      </a:accent5>
      <a:accent6>
        <a:srgbClr val="968C8C"/>
      </a:accent6>
      <a:hlink>
        <a:srgbClr val="EF4234"/>
      </a:hlink>
      <a:folHlink>
        <a:srgbClr val="45AA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7596</TotalTime>
  <Words>1115</Words>
  <Application>Microsoft Office PowerPoint</Application>
  <PresentationFormat>On-screen Show (4:3)</PresentationFormat>
  <Paragraphs>158</Paragraphs>
  <Slides>14</Slides>
  <Notes>3</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1_Default Theme</vt:lpstr>
      <vt:lpstr>1_Office Theme</vt:lpstr>
      <vt:lpstr>2_Default Theme</vt:lpstr>
      <vt:lpstr>13_Default Theme</vt:lpstr>
      <vt:lpstr>Slide 1</vt:lpstr>
      <vt:lpstr>Slide 2</vt:lpstr>
      <vt:lpstr>Slide 3</vt:lpstr>
      <vt:lpstr>Slide 4</vt:lpstr>
      <vt:lpstr>Slide 5</vt:lpstr>
      <vt:lpstr>Slide 6</vt:lpstr>
      <vt:lpstr>Slide 7</vt:lpstr>
      <vt:lpstr>Slide 8</vt:lpstr>
      <vt:lpstr>Slide 9</vt:lpstr>
      <vt:lpstr>Slide 10</vt:lpstr>
      <vt:lpstr>When to Begin Tier 2</vt:lpstr>
      <vt:lpstr>Slide 12</vt:lpstr>
      <vt:lpstr>Slide 13</vt:lpstr>
      <vt:lpstr>Slide 14</vt:lpstr>
    </vt:vector>
  </TitlesOfParts>
  <Company>Stanford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Elise Dizon-Ross</dc:creator>
  <cp:lastModifiedBy>tatumkm</cp:lastModifiedBy>
  <cp:revision>370</cp:revision>
  <dcterms:created xsi:type="dcterms:W3CDTF">2012-11-10T06:20:05Z</dcterms:created>
  <dcterms:modified xsi:type="dcterms:W3CDTF">2014-12-16T20:35:21Z</dcterms:modified>
</cp:coreProperties>
</file>