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omments/comment3.xml" ContentType="application/vnd.openxmlformats-officedocument.presentationml.comment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handoutMasterIdLst>
    <p:handoutMasterId r:id="rId30"/>
  </p:handoutMasterIdLst>
  <p:sldIdLst>
    <p:sldId id="257" r:id="rId5"/>
    <p:sldId id="329" r:id="rId6"/>
    <p:sldId id="381" r:id="rId7"/>
    <p:sldId id="380" r:id="rId8"/>
    <p:sldId id="382" r:id="rId9"/>
    <p:sldId id="383" r:id="rId10"/>
    <p:sldId id="366" r:id="rId11"/>
    <p:sldId id="367" r:id="rId12"/>
    <p:sldId id="384" r:id="rId13"/>
    <p:sldId id="385" r:id="rId14"/>
    <p:sldId id="386" r:id="rId15"/>
    <p:sldId id="387" r:id="rId16"/>
    <p:sldId id="388" r:id="rId17"/>
    <p:sldId id="365" r:id="rId18"/>
    <p:sldId id="369" r:id="rId19"/>
    <p:sldId id="368" r:id="rId20"/>
    <p:sldId id="370" r:id="rId21"/>
    <p:sldId id="372" r:id="rId22"/>
    <p:sldId id="373" r:id="rId23"/>
    <p:sldId id="374" r:id="rId24"/>
    <p:sldId id="376" r:id="rId25"/>
    <p:sldId id="377" r:id="rId26"/>
    <p:sldId id="378" r:id="rId27"/>
    <p:sldId id="37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orrison" initials="d"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327" autoAdjust="0"/>
    <p:restoredTop sz="71226" autoAdjust="0"/>
  </p:normalViewPr>
  <p:slideViewPr>
    <p:cSldViewPr>
      <p:cViewPr>
        <p:scale>
          <a:sx n="80" d="100"/>
          <a:sy n="80" d="100"/>
        </p:scale>
        <p:origin x="-114"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92"/>
    </p:cViewPr>
  </p:sorterViewPr>
  <p:notesViewPr>
    <p:cSldViewPr>
      <p:cViewPr>
        <p:scale>
          <a:sx n="150" d="100"/>
          <a:sy n="150" d="100"/>
        </p:scale>
        <p:origin x="-480" y="6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01T14:44:39.832" idx="4">
    <p:pos x="4578" y="1107"/>
    <p:text>Somewhere we really need to emphasize also that the standards were put into place to increase the preparedness of students. It is for more students to graduate from high school prepared to meet the literacy challenges of college and career. The standards were developed by the National Governors’ Association and the Council of Chief State School Officers and represent an important step in implementing a standards based approach to education.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4-01T14:48:17.023" idx="5">
    <p:pos x="2573" y="958"/>
    <p:text>Is this the most current data available to support the arguments for literacy standards in all subjects?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3-26T13:51:07.084" idx="1">
    <p:pos x="2678" y="2529"/>
    <p:text>Delete comma. </p:text>
  </p:cm>
  <p:cm authorId="0" dt="2012-03-26T16:34:57.729" idx="2">
    <p:pos x="465" y="1122"/>
    <p:text>Standard number is identified in line above. Recommend to delete the numbered bullets here and below. </p:text>
  </p:cm>
</p:cmLst>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348D2A-7B2C-491C-BE53-1AEB170495D8}"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endParaRPr lang="en-US"/>
        </a:p>
      </dgm:t>
    </dgm:pt>
    <dgm:pt modelId="{3321CCE2-B65A-4DB9-A9BC-FAA0932B0FC5}">
      <dgm:prSet phldrT="[Text]"/>
      <dgm:spPr>
        <a:solidFill>
          <a:srgbClr val="993300"/>
        </a:solidFill>
      </dgm:spPr>
      <dgm:t>
        <a:bodyPr/>
        <a:lstStyle/>
        <a:p>
          <a:r>
            <a:rPr lang="en-US" dirty="0" smtClean="0">
              <a:solidFill>
                <a:schemeClr val="bg1"/>
              </a:solidFill>
            </a:rPr>
            <a:t>ELA</a:t>
          </a:r>
          <a:endParaRPr lang="en-US" dirty="0">
            <a:solidFill>
              <a:schemeClr val="bg1"/>
            </a:solidFill>
          </a:endParaRPr>
        </a:p>
      </dgm:t>
    </dgm:pt>
    <dgm:pt modelId="{322B63A6-1664-4AAA-AE1E-17BC4D937931}" type="parTrans" cxnId="{954B8717-4142-419C-B5EE-FB27AB0B95B4}">
      <dgm:prSet/>
      <dgm:spPr/>
      <dgm:t>
        <a:bodyPr/>
        <a:lstStyle/>
        <a:p>
          <a:endParaRPr lang="en-US"/>
        </a:p>
      </dgm:t>
    </dgm:pt>
    <dgm:pt modelId="{A778F4A9-863C-4B13-B4EB-0C28A625C455}" type="sibTrans" cxnId="{954B8717-4142-419C-B5EE-FB27AB0B95B4}">
      <dgm:prSet/>
      <dgm:spPr/>
      <dgm:t>
        <a:bodyPr/>
        <a:lstStyle/>
        <a:p>
          <a:endParaRPr lang="en-US"/>
        </a:p>
      </dgm:t>
    </dgm:pt>
    <dgm:pt modelId="{39512712-EEF3-4FD7-9624-387F18D8408C}">
      <dgm:prSet phldrT="[Text]" custT="1"/>
      <dgm:spPr>
        <a:solidFill>
          <a:schemeClr val="bg2">
            <a:lumMod val="75000"/>
          </a:schemeClr>
        </a:solidFill>
      </dgm:spPr>
      <dgm:t>
        <a:bodyPr/>
        <a:lstStyle/>
        <a:p>
          <a:r>
            <a:rPr lang="en-US" sz="1200" b="0" dirty="0" smtClean="0">
              <a:solidFill>
                <a:schemeClr val="tx1"/>
              </a:solidFill>
            </a:rPr>
            <a:t>Reading</a:t>
          </a:r>
          <a:endParaRPr lang="en-US" sz="1200" b="0" dirty="0">
            <a:solidFill>
              <a:schemeClr val="tx1"/>
            </a:solidFill>
          </a:endParaRPr>
        </a:p>
      </dgm:t>
    </dgm:pt>
    <dgm:pt modelId="{810EB05A-B5D8-45D8-B70C-572D31D6C8EA}" type="parTrans" cxnId="{7736B25B-A528-4123-A844-C9C5F2A6618F}">
      <dgm:prSet/>
      <dgm:spPr/>
      <dgm:t>
        <a:bodyPr/>
        <a:lstStyle/>
        <a:p>
          <a:endParaRPr lang="en-US"/>
        </a:p>
      </dgm:t>
    </dgm:pt>
    <dgm:pt modelId="{480410B2-1CDD-4C72-A91F-44209C0E4A67}" type="sibTrans" cxnId="{7736B25B-A528-4123-A844-C9C5F2A6618F}">
      <dgm:prSet/>
      <dgm:spPr/>
      <dgm:t>
        <a:bodyPr/>
        <a:lstStyle/>
        <a:p>
          <a:endParaRPr lang="en-US"/>
        </a:p>
      </dgm:t>
    </dgm:pt>
    <dgm:pt modelId="{4AFE0379-7755-4BAE-AF3F-CE38A9DE941A}">
      <dgm:prSet phldrT="[Text]"/>
      <dgm:spPr>
        <a:solidFill>
          <a:schemeClr val="bg2">
            <a:lumMod val="75000"/>
          </a:schemeClr>
        </a:solidFill>
      </dgm:spPr>
      <dgm:t>
        <a:bodyPr/>
        <a:lstStyle/>
        <a:p>
          <a:r>
            <a:rPr lang="en-US" dirty="0" smtClean="0"/>
            <a:t>Writing</a:t>
          </a:r>
          <a:endParaRPr lang="en-US" dirty="0"/>
        </a:p>
      </dgm:t>
    </dgm:pt>
    <dgm:pt modelId="{77AE5D35-9F0D-414C-819C-BB01E4A3B244}" type="parTrans" cxnId="{64EC8173-E119-46EC-A676-9E238FE4094B}">
      <dgm:prSet/>
      <dgm:spPr/>
      <dgm:t>
        <a:bodyPr/>
        <a:lstStyle/>
        <a:p>
          <a:endParaRPr lang="en-US"/>
        </a:p>
      </dgm:t>
    </dgm:pt>
    <dgm:pt modelId="{98196FEB-C99F-4162-88A5-2F1D0B667751}" type="sibTrans" cxnId="{64EC8173-E119-46EC-A676-9E238FE4094B}">
      <dgm:prSet/>
      <dgm:spPr/>
      <dgm:t>
        <a:bodyPr/>
        <a:lstStyle/>
        <a:p>
          <a:endParaRPr lang="en-US"/>
        </a:p>
      </dgm:t>
    </dgm:pt>
    <dgm:pt modelId="{653F0F09-58D7-4B8C-B93A-047DF840E0A9}">
      <dgm:prSet phldrT="[Text]"/>
      <dgm:spPr/>
      <dgm:t>
        <a:bodyPr/>
        <a:lstStyle/>
        <a:p>
          <a:r>
            <a:rPr lang="en-US" dirty="0" smtClean="0"/>
            <a:t>Speaking &amp; Listening</a:t>
          </a:r>
          <a:endParaRPr lang="en-US" dirty="0"/>
        </a:p>
      </dgm:t>
    </dgm:pt>
    <dgm:pt modelId="{01D7EC69-9172-4805-AFF7-12206FEC86F7}" type="parTrans" cxnId="{B74EE22A-15AE-4B54-B965-D4E7CAC0420A}">
      <dgm:prSet/>
      <dgm:spPr/>
      <dgm:t>
        <a:bodyPr/>
        <a:lstStyle/>
        <a:p>
          <a:endParaRPr lang="en-US"/>
        </a:p>
      </dgm:t>
    </dgm:pt>
    <dgm:pt modelId="{CFD9C8D0-69C1-441D-8B14-2AA5FB12549A}" type="sibTrans" cxnId="{B74EE22A-15AE-4B54-B965-D4E7CAC0420A}">
      <dgm:prSet/>
      <dgm:spPr/>
      <dgm:t>
        <a:bodyPr/>
        <a:lstStyle/>
        <a:p>
          <a:endParaRPr lang="en-US"/>
        </a:p>
      </dgm:t>
    </dgm:pt>
    <dgm:pt modelId="{393E2F2E-C650-484D-AC78-8D743B7F33F4}">
      <dgm:prSet phldrT="[Text]"/>
      <dgm:spPr/>
      <dgm:t>
        <a:bodyPr/>
        <a:lstStyle/>
        <a:p>
          <a:r>
            <a:rPr lang="en-US" dirty="0" smtClean="0"/>
            <a:t>Language</a:t>
          </a:r>
          <a:endParaRPr lang="en-US" dirty="0"/>
        </a:p>
      </dgm:t>
    </dgm:pt>
    <dgm:pt modelId="{6BF6DCBE-143C-47FD-A554-D1724A457B0E}" type="parTrans" cxnId="{6429C3B1-7E40-4E4E-8EA2-D46D91225C6A}">
      <dgm:prSet/>
      <dgm:spPr/>
      <dgm:t>
        <a:bodyPr/>
        <a:lstStyle/>
        <a:p>
          <a:endParaRPr lang="en-US"/>
        </a:p>
      </dgm:t>
    </dgm:pt>
    <dgm:pt modelId="{36BC0022-CF1A-412A-AFC6-4A2A21C99CF2}" type="sibTrans" cxnId="{6429C3B1-7E40-4E4E-8EA2-D46D91225C6A}">
      <dgm:prSet/>
      <dgm:spPr/>
      <dgm:t>
        <a:bodyPr/>
        <a:lstStyle/>
        <a:p>
          <a:endParaRPr lang="en-US"/>
        </a:p>
      </dgm:t>
    </dgm:pt>
    <dgm:pt modelId="{14D93243-9952-43CC-B252-A54BC0B68B44}" type="pres">
      <dgm:prSet presAssocID="{C8348D2A-7B2C-491C-BE53-1AEB170495D8}" presName="Name0" presStyleCnt="0">
        <dgm:presLayoutVars>
          <dgm:chMax val="1"/>
          <dgm:dir/>
          <dgm:animLvl val="ctr"/>
          <dgm:resizeHandles val="exact"/>
        </dgm:presLayoutVars>
      </dgm:prSet>
      <dgm:spPr/>
      <dgm:t>
        <a:bodyPr/>
        <a:lstStyle/>
        <a:p>
          <a:endParaRPr lang="en-US"/>
        </a:p>
      </dgm:t>
    </dgm:pt>
    <dgm:pt modelId="{0FCD5EE9-4D60-4D62-AB0D-9D06B1C002B7}" type="pres">
      <dgm:prSet presAssocID="{3321CCE2-B65A-4DB9-A9BC-FAA0932B0FC5}" presName="centerShape" presStyleLbl="node0" presStyleIdx="0" presStyleCnt="1"/>
      <dgm:spPr/>
      <dgm:t>
        <a:bodyPr/>
        <a:lstStyle/>
        <a:p>
          <a:endParaRPr lang="en-US"/>
        </a:p>
      </dgm:t>
    </dgm:pt>
    <dgm:pt modelId="{FD60C343-A486-413C-BFF5-766D2F11895A}" type="pres">
      <dgm:prSet presAssocID="{39512712-EEF3-4FD7-9624-387F18D8408C}" presName="node" presStyleLbl="node1" presStyleIdx="0" presStyleCnt="4">
        <dgm:presLayoutVars>
          <dgm:bulletEnabled val="1"/>
        </dgm:presLayoutVars>
      </dgm:prSet>
      <dgm:spPr/>
      <dgm:t>
        <a:bodyPr/>
        <a:lstStyle/>
        <a:p>
          <a:endParaRPr lang="en-US"/>
        </a:p>
      </dgm:t>
    </dgm:pt>
    <dgm:pt modelId="{B6DC518E-687D-4FDB-A0E2-4EC134096B8C}" type="pres">
      <dgm:prSet presAssocID="{39512712-EEF3-4FD7-9624-387F18D8408C}" presName="dummy" presStyleCnt="0"/>
      <dgm:spPr/>
    </dgm:pt>
    <dgm:pt modelId="{5D43B723-BF15-482D-B179-25626CC343CC}" type="pres">
      <dgm:prSet presAssocID="{480410B2-1CDD-4C72-A91F-44209C0E4A67}" presName="sibTrans" presStyleLbl="sibTrans2D1" presStyleIdx="0" presStyleCnt="4"/>
      <dgm:spPr/>
      <dgm:t>
        <a:bodyPr/>
        <a:lstStyle/>
        <a:p>
          <a:endParaRPr lang="en-US"/>
        </a:p>
      </dgm:t>
    </dgm:pt>
    <dgm:pt modelId="{487E9B11-D745-4D5D-B80F-3AC9421550C3}" type="pres">
      <dgm:prSet presAssocID="{4AFE0379-7755-4BAE-AF3F-CE38A9DE941A}" presName="node" presStyleLbl="node1" presStyleIdx="1" presStyleCnt="4">
        <dgm:presLayoutVars>
          <dgm:bulletEnabled val="1"/>
        </dgm:presLayoutVars>
      </dgm:prSet>
      <dgm:spPr/>
      <dgm:t>
        <a:bodyPr/>
        <a:lstStyle/>
        <a:p>
          <a:endParaRPr lang="en-US"/>
        </a:p>
      </dgm:t>
    </dgm:pt>
    <dgm:pt modelId="{10BF0F1A-C387-40E0-B0B4-A6D5577191AB}" type="pres">
      <dgm:prSet presAssocID="{4AFE0379-7755-4BAE-AF3F-CE38A9DE941A}" presName="dummy" presStyleCnt="0"/>
      <dgm:spPr/>
    </dgm:pt>
    <dgm:pt modelId="{5DED4B0A-6444-412E-8DEC-8AF863888DDE}" type="pres">
      <dgm:prSet presAssocID="{98196FEB-C99F-4162-88A5-2F1D0B667751}" presName="sibTrans" presStyleLbl="sibTrans2D1" presStyleIdx="1" presStyleCnt="4"/>
      <dgm:spPr/>
      <dgm:t>
        <a:bodyPr/>
        <a:lstStyle/>
        <a:p>
          <a:endParaRPr lang="en-US"/>
        </a:p>
      </dgm:t>
    </dgm:pt>
    <dgm:pt modelId="{0EEC3E87-8D9B-4F55-81A6-073E805F4366}" type="pres">
      <dgm:prSet presAssocID="{653F0F09-58D7-4B8C-B93A-047DF840E0A9}" presName="node" presStyleLbl="node1" presStyleIdx="2" presStyleCnt="4">
        <dgm:presLayoutVars>
          <dgm:bulletEnabled val="1"/>
        </dgm:presLayoutVars>
      </dgm:prSet>
      <dgm:spPr/>
      <dgm:t>
        <a:bodyPr/>
        <a:lstStyle/>
        <a:p>
          <a:endParaRPr lang="en-US"/>
        </a:p>
      </dgm:t>
    </dgm:pt>
    <dgm:pt modelId="{DAA5ABE9-7FF5-4ED7-A1F0-C6779D0029CA}" type="pres">
      <dgm:prSet presAssocID="{653F0F09-58D7-4B8C-B93A-047DF840E0A9}" presName="dummy" presStyleCnt="0"/>
      <dgm:spPr/>
    </dgm:pt>
    <dgm:pt modelId="{4A130F24-93FE-4172-AB0C-D575DEE20008}" type="pres">
      <dgm:prSet presAssocID="{CFD9C8D0-69C1-441D-8B14-2AA5FB12549A}" presName="sibTrans" presStyleLbl="sibTrans2D1" presStyleIdx="2" presStyleCnt="4"/>
      <dgm:spPr/>
      <dgm:t>
        <a:bodyPr/>
        <a:lstStyle/>
        <a:p>
          <a:endParaRPr lang="en-US"/>
        </a:p>
      </dgm:t>
    </dgm:pt>
    <dgm:pt modelId="{040F466E-3D1A-407D-8496-75B586734BF8}" type="pres">
      <dgm:prSet presAssocID="{393E2F2E-C650-484D-AC78-8D743B7F33F4}" presName="node" presStyleLbl="node1" presStyleIdx="3" presStyleCnt="4">
        <dgm:presLayoutVars>
          <dgm:bulletEnabled val="1"/>
        </dgm:presLayoutVars>
      </dgm:prSet>
      <dgm:spPr/>
      <dgm:t>
        <a:bodyPr/>
        <a:lstStyle/>
        <a:p>
          <a:endParaRPr lang="en-US"/>
        </a:p>
      </dgm:t>
    </dgm:pt>
    <dgm:pt modelId="{3E2772B2-4F15-417A-A614-8E81A53B16E6}" type="pres">
      <dgm:prSet presAssocID="{393E2F2E-C650-484D-AC78-8D743B7F33F4}" presName="dummy" presStyleCnt="0"/>
      <dgm:spPr/>
    </dgm:pt>
    <dgm:pt modelId="{574BE045-EE4F-4F59-8CE4-771D119804EB}" type="pres">
      <dgm:prSet presAssocID="{36BC0022-CF1A-412A-AFC6-4A2A21C99CF2}" presName="sibTrans" presStyleLbl="sibTrans2D1" presStyleIdx="3" presStyleCnt="4"/>
      <dgm:spPr/>
      <dgm:t>
        <a:bodyPr/>
        <a:lstStyle/>
        <a:p>
          <a:endParaRPr lang="en-US"/>
        </a:p>
      </dgm:t>
    </dgm:pt>
  </dgm:ptLst>
  <dgm:cxnLst>
    <dgm:cxn modelId="{CE09BE62-1CA4-464D-A905-983B43491F40}" type="presOf" srcId="{CFD9C8D0-69C1-441D-8B14-2AA5FB12549A}" destId="{4A130F24-93FE-4172-AB0C-D575DEE20008}" srcOrd="0" destOrd="0" presId="urn:microsoft.com/office/officeart/2005/8/layout/radial6"/>
    <dgm:cxn modelId="{6A204DCA-3D9E-4D45-A9AF-44CDCE420EEF}" type="presOf" srcId="{36BC0022-CF1A-412A-AFC6-4A2A21C99CF2}" destId="{574BE045-EE4F-4F59-8CE4-771D119804EB}" srcOrd="0" destOrd="0" presId="urn:microsoft.com/office/officeart/2005/8/layout/radial6"/>
    <dgm:cxn modelId="{2D6F4A79-F1FD-4203-B546-AA4E795064EE}" type="presOf" srcId="{3321CCE2-B65A-4DB9-A9BC-FAA0932B0FC5}" destId="{0FCD5EE9-4D60-4D62-AB0D-9D06B1C002B7}" srcOrd="0" destOrd="0" presId="urn:microsoft.com/office/officeart/2005/8/layout/radial6"/>
    <dgm:cxn modelId="{9C0F023B-7249-47C6-81BE-15F601E2FD22}" type="presOf" srcId="{393E2F2E-C650-484D-AC78-8D743B7F33F4}" destId="{040F466E-3D1A-407D-8496-75B586734BF8}" srcOrd="0" destOrd="0" presId="urn:microsoft.com/office/officeart/2005/8/layout/radial6"/>
    <dgm:cxn modelId="{4A1ECAA9-A504-471A-862D-8C767816C748}" type="presOf" srcId="{4AFE0379-7755-4BAE-AF3F-CE38A9DE941A}" destId="{487E9B11-D745-4D5D-B80F-3AC9421550C3}" srcOrd="0" destOrd="0" presId="urn:microsoft.com/office/officeart/2005/8/layout/radial6"/>
    <dgm:cxn modelId="{954B8717-4142-419C-B5EE-FB27AB0B95B4}" srcId="{C8348D2A-7B2C-491C-BE53-1AEB170495D8}" destId="{3321CCE2-B65A-4DB9-A9BC-FAA0932B0FC5}" srcOrd="0" destOrd="0" parTransId="{322B63A6-1664-4AAA-AE1E-17BC4D937931}" sibTransId="{A778F4A9-863C-4B13-B4EB-0C28A625C455}"/>
    <dgm:cxn modelId="{7736B25B-A528-4123-A844-C9C5F2A6618F}" srcId="{3321CCE2-B65A-4DB9-A9BC-FAA0932B0FC5}" destId="{39512712-EEF3-4FD7-9624-387F18D8408C}" srcOrd="0" destOrd="0" parTransId="{810EB05A-B5D8-45D8-B70C-572D31D6C8EA}" sibTransId="{480410B2-1CDD-4C72-A91F-44209C0E4A67}"/>
    <dgm:cxn modelId="{B74EE22A-15AE-4B54-B965-D4E7CAC0420A}" srcId="{3321CCE2-B65A-4DB9-A9BC-FAA0932B0FC5}" destId="{653F0F09-58D7-4B8C-B93A-047DF840E0A9}" srcOrd="2" destOrd="0" parTransId="{01D7EC69-9172-4805-AFF7-12206FEC86F7}" sibTransId="{CFD9C8D0-69C1-441D-8B14-2AA5FB12549A}"/>
    <dgm:cxn modelId="{F3AFD747-98FA-4B27-9CA2-8DD2C55D5E2A}" type="presOf" srcId="{480410B2-1CDD-4C72-A91F-44209C0E4A67}" destId="{5D43B723-BF15-482D-B179-25626CC343CC}" srcOrd="0" destOrd="0" presId="urn:microsoft.com/office/officeart/2005/8/layout/radial6"/>
    <dgm:cxn modelId="{966766D6-021F-4D06-BEFE-758614734257}" type="presOf" srcId="{C8348D2A-7B2C-491C-BE53-1AEB170495D8}" destId="{14D93243-9952-43CC-B252-A54BC0B68B44}" srcOrd="0" destOrd="0" presId="urn:microsoft.com/office/officeart/2005/8/layout/radial6"/>
    <dgm:cxn modelId="{AF4C2062-622F-4AB0-8758-DE5485764D51}" type="presOf" srcId="{653F0F09-58D7-4B8C-B93A-047DF840E0A9}" destId="{0EEC3E87-8D9B-4F55-81A6-073E805F4366}" srcOrd="0" destOrd="0" presId="urn:microsoft.com/office/officeart/2005/8/layout/radial6"/>
    <dgm:cxn modelId="{6429C3B1-7E40-4E4E-8EA2-D46D91225C6A}" srcId="{3321CCE2-B65A-4DB9-A9BC-FAA0932B0FC5}" destId="{393E2F2E-C650-484D-AC78-8D743B7F33F4}" srcOrd="3" destOrd="0" parTransId="{6BF6DCBE-143C-47FD-A554-D1724A457B0E}" sibTransId="{36BC0022-CF1A-412A-AFC6-4A2A21C99CF2}"/>
    <dgm:cxn modelId="{64EC8173-E119-46EC-A676-9E238FE4094B}" srcId="{3321CCE2-B65A-4DB9-A9BC-FAA0932B0FC5}" destId="{4AFE0379-7755-4BAE-AF3F-CE38A9DE941A}" srcOrd="1" destOrd="0" parTransId="{77AE5D35-9F0D-414C-819C-BB01E4A3B244}" sibTransId="{98196FEB-C99F-4162-88A5-2F1D0B667751}"/>
    <dgm:cxn modelId="{4BEC16C0-C763-4EE8-B506-8390B652DDA0}" type="presOf" srcId="{98196FEB-C99F-4162-88A5-2F1D0B667751}" destId="{5DED4B0A-6444-412E-8DEC-8AF863888DDE}" srcOrd="0" destOrd="0" presId="urn:microsoft.com/office/officeart/2005/8/layout/radial6"/>
    <dgm:cxn modelId="{E2B1C553-6EA3-4FAC-B1F6-8D911A1A220B}" type="presOf" srcId="{39512712-EEF3-4FD7-9624-387F18D8408C}" destId="{FD60C343-A486-413C-BFF5-766D2F11895A}" srcOrd="0" destOrd="0" presId="urn:microsoft.com/office/officeart/2005/8/layout/radial6"/>
    <dgm:cxn modelId="{1381FCA3-2654-49E4-82A0-5D51523C15D9}" type="presParOf" srcId="{14D93243-9952-43CC-B252-A54BC0B68B44}" destId="{0FCD5EE9-4D60-4D62-AB0D-9D06B1C002B7}" srcOrd="0" destOrd="0" presId="urn:microsoft.com/office/officeart/2005/8/layout/radial6"/>
    <dgm:cxn modelId="{5EB68F98-DB6B-462F-A550-B8C72CA41D43}" type="presParOf" srcId="{14D93243-9952-43CC-B252-A54BC0B68B44}" destId="{FD60C343-A486-413C-BFF5-766D2F11895A}" srcOrd="1" destOrd="0" presId="urn:microsoft.com/office/officeart/2005/8/layout/radial6"/>
    <dgm:cxn modelId="{BC5157C1-AA96-4433-B860-18EE433593B0}" type="presParOf" srcId="{14D93243-9952-43CC-B252-A54BC0B68B44}" destId="{B6DC518E-687D-4FDB-A0E2-4EC134096B8C}" srcOrd="2" destOrd="0" presId="urn:microsoft.com/office/officeart/2005/8/layout/radial6"/>
    <dgm:cxn modelId="{7D1A470F-E5DB-4813-B8BC-136F22A25599}" type="presParOf" srcId="{14D93243-9952-43CC-B252-A54BC0B68B44}" destId="{5D43B723-BF15-482D-B179-25626CC343CC}" srcOrd="3" destOrd="0" presId="urn:microsoft.com/office/officeart/2005/8/layout/radial6"/>
    <dgm:cxn modelId="{2508E9BE-0B55-4797-A842-2CD043481ECF}" type="presParOf" srcId="{14D93243-9952-43CC-B252-A54BC0B68B44}" destId="{487E9B11-D745-4D5D-B80F-3AC9421550C3}" srcOrd="4" destOrd="0" presId="urn:microsoft.com/office/officeart/2005/8/layout/radial6"/>
    <dgm:cxn modelId="{EDAC2D9E-B898-473D-8353-5DBDAAF746DD}" type="presParOf" srcId="{14D93243-9952-43CC-B252-A54BC0B68B44}" destId="{10BF0F1A-C387-40E0-B0B4-A6D5577191AB}" srcOrd="5" destOrd="0" presId="urn:microsoft.com/office/officeart/2005/8/layout/radial6"/>
    <dgm:cxn modelId="{E4E3FC7B-0459-476C-9623-3E3A7FF01C34}" type="presParOf" srcId="{14D93243-9952-43CC-B252-A54BC0B68B44}" destId="{5DED4B0A-6444-412E-8DEC-8AF863888DDE}" srcOrd="6" destOrd="0" presId="urn:microsoft.com/office/officeart/2005/8/layout/radial6"/>
    <dgm:cxn modelId="{A6A3E2DF-793D-4AFA-ABF6-3B98DC339F57}" type="presParOf" srcId="{14D93243-9952-43CC-B252-A54BC0B68B44}" destId="{0EEC3E87-8D9B-4F55-81A6-073E805F4366}" srcOrd="7" destOrd="0" presId="urn:microsoft.com/office/officeart/2005/8/layout/radial6"/>
    <dgm:cxn modelId="{4FDC439E-D02C-4805-B1BA-13C7FB9D24A2}" type="presParOf" srcId="{14D93243-9952-43CC-B252-A54BC0B68B44}" destId="{DAA5ABE9-7FF5-4ED7-A1F0-C6779D0029CA}" srcOrd="8" destOrd="0" presId="urn:microsoft.com/office/officeart/2005/8/layout/radial6"/>
    <dgm:cxn modelId="{47CB7A28-4653-4830-A70F-2BDBF0A50C08}" type="presParOf" srcId="{14D93243-9952-43CC-B252-A54BC0B68B44}" destId="{4A130F24-93FE-4172-AB0C-D575DEE20008}" srcOrd="9" destOrd="0" presId="urn:microsoft.com/office/officeart/2005/8/layout/radial6"/>
    <dgm:cxn modelId="{638DBC5D-6983-4853-8FD4-CEEB343EF6F8}" type="presParOf" srcId="{14D93243-9952-43CC-B252-A54BC0B68B44}" destId="{040F466E-3D1A-407D-8496-75B586734BF8}" srcOrd="10" destOrd="0" presId="urn:microsoft.com/office/officeart/2005/8/layout/radial6"/>
    <dgm:cxn modelId="{5909E589-211D-4904-BA9E-D09AF26D2462}" type="presParOf" srcId="{14D93243-9952-43CC-B252-A54BC0B68B44}" destId="{3E2772B2-4F15-417A-A614-8E81A53B16E6}" srcOrd="11" destOrd="0" presId="urn:microsoft.com/office/officeart/2005/8/layout/radial6"/>
    <dgm:cxn modelId="{8193FEEE-65F2-4973-A694-070699B8B18D}" type="presParOf" srcId="{14D93243-9952-43CC-B252-A54BC0B68B44}" destId="{574BE045-EE4F-4F59-8CE4-771D119804EB}"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4BE045-EE4F-4F59-8CE4-771D119804EB}">
      <dsp:nvSpPr>
        <dsp:cNvPr id="0" name=""/>
        <dsp:cNvSpPr/>
      </dsp:nvSpPr>
      <dsp:spPr>
        <a:xfrm>
          <a:off x="505074" y="455068"/>
          <a:ext cx="3031626" cy="3031626"/>
        </a:xfrm>
        <a:prstGeom prst="blockArc">
          <a:avLst>
            <a:gd name="adj1" fmla="val 10800000"/>
            <a:gd name="adj2" fmla="val 16200000"/>
            <a:gd name="adj3" fmla="val 463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130F24-93FE-4172-AB0C-D575DEE20008}">
      <dsp:nvSpPr>
        <dsp:cNvPr id="0" name=""/>
        <dsp:cNvSpPr/>
      </dsp:nvSpPr>
      <dsp:spPr>
        <a:xfrm>
          <a:off x="505074" y="455068"/>
          <a:ext cx="3031626" cy="3031626"/>
        </a:xfrm>
        <a:prstGeom prst="blockArc">
          <a:avLst>
            <a:gd name="adj1" fmla="val 5400000"/>
            <a:gd name="adj2" fmla="val 10800000"/>
            <a:gd name="adj3" fmla="val 463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ED4B0A-6444-412E-8DEC-8AF863888DDE}">
      <dsp:nvSpPr>
        <dsp:cNvPr id="0" name=""/>
        <dsp:cNvSpPr/>
      </dsp:nvSpPr>
      <dsp:spPr>
        <a:xfrm>
          <a:off x="505074" y="455068"/>
          <a:ext cx="3031626" cy="3031626"/>
        </a:xfrm>
        <a:prstGeom prst="blockArc">
          <a:avLst>
            <a:gd name="adj1" fmla="val 0"/>
            <a:gd name="adj2" fmla="val 5400000"/>
            <a:gd name="adj3" fmla="val 463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3B723-BF15-482D-B179-25626CC343CC}">
      <dsp:nvSpPr>
        <dsp:cNvPr id="0" name=""/>
        <dsp:cNvSpPr/>
      </dsp:nvSpPr>
      <dsp:spPr>
        <a:xfrm>
          <a:off x="505074" y="455068"/>
          <a:ext cx="3031626" cy="3031626"/>
        </a:xfrm>
        <a:prstGeom prst="blockArc">
          <a:avLst>
            <a:gd name="adj1" fmla="val 16200000"/>
            <a:gd name="adj2" fmla="val 0"/>
            <a:gd name="adj3" fmla="val 463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CD5EE9-4D60-4D62-AB0D-9D06B1C002B7}">
      <dsp:nvSpPr>
        <dsp:cNvPr id="0" name=""/>
        <dsp:cNvSpPr/>
      </dsp:nvSpPr>
      <dsp:spPr>
        <a:xfrm>
          <a:off x="1323247" y="1273241"/>
          <a:ext cx="1395280" cy="1395280"/>
        </a:xfrm>
        <a:prstGeom prst="ellipse">
          <a:avLst/>
        </a:prstGeom>
        <a:solidFill>
          <a:srgbClr val="993300"/>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bg1"/>
              </a:solidFill>
            </a:rPr>
            <a:t>ELA</a:t>
          </a:r>
          <a:endParaRPr lang="en-US" sz="3900" kern="1200" dirty="0">
            <a:solidFill>
              <a:schemeClr val="bg1"/>
            </a:solidFill>
          </a:endParaRPr>
        </a:p>
      </dsp:txBody>
      <dsp:txXfrm>
        <a:off x="1323247" y="1273241"/>
        <a:ext cx="1395280" cy="1395280"/>
      </dsp:txXfrm>
    </dsp:sp>
    <dsp:sp modelId="{FD60C343-A486-413C-BFF5-766D2F11895A}">
      <dsp:nvSpPr>
        <dsp:cNvPr id="0" name=""/>
        <dsp:cNvSpPr/>
      </dsp:nvSpPr>
      <dsp:spPr>
        <a:xfrm>
          <a:off x="1532539" y="1881"/>
          <a:ext cx="976696" cy="976696"/>
        </a:xfrm>
        <a:prstGeom prst="ellipse">
          <a:avLst/>
        </a:prstGeom>
        <a:solidFill>
          <a:schemeClr val="bg2">
            <a:lumMod val="7500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kern="1200" dirty="0" smtClean="0">
              <a:solidFill>
                <a:schemeClr val="tx1"/>
              </a:solidFill>
            </a:rPr>
            <a:t>Reading</a:t>
          </a:r>
          <a:endParaRPr lang="en-US" sz="1200" b="0" kern="1200" dirty="0">
            <a:solidFill>
              <a:schemeClr val="tx1"/>
            </a:solidFill>
          </a:endParaRPr>
        </a:p>
      </dsp:txBody>
      <dsp:txXfrm>
        <a:off x="1532539" y="1881"/>
        <a:ext cx="976696" cy="976696"/>
      </dsp:txXfrm>
    </dsp:sp>
    <dsp:sp modelId="{487E9B11-D745-4D5D-B80F-3AC9421550C3}">
      <dsp:nvSpPr>
        <dsp:cNvPr id="0" name=""/>
        <dsp:cNvSpPr/>
      </dsp:nvSpPr>
      <dsp:spPr>
        <a:xfrm>
          <a:off x="3013191" y="1482533"/>
          <a:ext cx="976696" cy="976696"/>
        </a:xfrm>
        <a:prstGeom prst="ellipse">
          <a:avLst/>
        </a:prstGeom>
        <a:solidFill>
          <a:schemeClr val="bg2">
            <a:lumMod val="7500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Writing</a:t>
          </a:r>
          <a:endParaRPr lang="en-US" sz="1100" kern="1200" dirty="0"/>
        </a:p>
      </dsp:txBody>
      <dsp:txXfrm>
        <a:off x="3013191" y="1482533"/>
        <a:ext cx="976696" cy="976696"/>
      </dsp:txXfrm>
    </dsp:sp>
    <dsp:sp modelId="{0EEC3E87-8D9B-4F55-81A6-073E805F4366}">
      <dsp:nvSpPr>
        <dsp:cNvPr id="0" name=""/>
        <dsp:cNvSpPr/>
      </dsp:nvSpPr>
      <dsp:spPr>
        <a:xfrm>
          <a:off x="1532539" y="2963185"/>
          <a:ext cx="976696" cy="976696"/>
        </a:xfrm>
        <a:prstGeom prst="ellipse">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Speaking &amp; Listening</a:t>
          </a:r>
          <a:endParaRPr lang="en-US" sz="1100" kern="1200" dirty="0"/>
        </a:p>
      </dsp:txBody>
      <dsp:txXfrm>
        <a:off x="1532539" y="2963185"/>
        <a:ext cx="976696" cy="976696"/>
      </dsp:txXfrm>
    </dsp:sp>
    <dsp:sp modelId="{040F466E-3D1A-407D-8496-75B586734BF8}">
      <dsp:nvSpPr>
        <dsp:cNvPr id="0" name=""/>
        <dsp:cNvSpPr/>
      </dsp:nvSpPr>
      <dsp:spPr>
        <a:xfrm>
          <a:off x="51887" y="1482533"/>
          <a:ext cx="976696" cy="976696"/>
        </a:xfrm>
        <a:prstGeom prst="ellipse">
          <a:avLst/>
        </a:prstGeom>
        <a:solidFill>
          <a:schemeClr val="lt1">
            <a:hueOff val="0"/>
            <a:satOff val="0"/>
            <a:lumOff val="0"/>
            <a:alphaOff val="0"/>
          </a:schemeClr>
        </a:solidFill>
        <a:ln w="55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Language</a:t>
          </a:r>
          <a:endParaRPr lang="en-US" sz="1100" kern="1200" dirty="0"/>
        </a:p>
      </dsp:txBody>
      <dsp:txXfrm>
        <a:off x="51887" y="1482533"/>
        <a:ext cx="976696" cy="97669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38" y="8829967"/>
            <a:ext cx="3037840" cy="464820"/>
          </a:xfrm>
          <a:prstGeom prst="rect">
            <a:avLst/>
          </a:prstGeom>
        </p:spPr>
        <p:txBody>
          <a:bodyPr vert="horz" lIns="93165" tIns="46584" rIns="93165" bIns="46584" rtlCol="0" anchor="b"/>
          <a:lstStyle>
            <a:lvl1pPr algn="r">
              <a:defRPr sz="1200"/>
            </a:lvl1pPr>
          </a:lstStyle>
          <a:p>
            <a:fld id="{CA849D03-D26E-48C5-AE46-6C83A021181A}"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4" rIns="93165" bIns="465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5" tIns="46584" rIns="93165" bIns="46584" rtlCol="0"/>
          <a:lstStyle>
            <a:lvl1pPr algn="r">
              <a:defRPr sz="1200"/>
            </a:lvl1pPr>
          </a:lstStyle>
          <a:p>
            <a:fld id="{D2B4C329-0108-43F9-AE7D-BEBF47347885}" type="datetimeFigureOut">
              <a:rPr lang="en-US" smtClean="0"/>
              <a:pPr/>
              <a:t>10/22/2012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4" rIns="93165"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5" tIns="46584" rIns="93165"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5" tIns="46584" rIns="93165"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5" tIns="46584" rIns="93165" bIns="46584" rtlCol="0" anchor="b"/>
          <a:lstStyle>
            <a:lvl1pPr algn="r">
              <a:defRPr sz="1200"/>
            </a:lvl1pPr>
          </a:lstStyle>
          <a:p>
            <a:fld id="{9A1922B1-A3C0-46B3-A688-0B4120ABFD6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FF0000"/>
                </a:solidFill>
              </a:rPr>
              <a:t>Today we are going to discuss the Literacy Standards</a:t>
            </a:r>
            <a:r>
              <a:rPr lang="en-US" b="1" baseline="0" dirty="0" smtClean="0">
                <a:solidFill>
                  <a:srgbClr val="FF0000"/>
                </a:solidFill>
              </a:rPr>
              <a:t> for the content areas.  </a:t>
            </a:r>
            <a:r>
              <a:rPr lang="en-US" b="1" dirty="0" smtClean="0">
                <a:solidFill>
                  <a:srgbClr val="FF0000"/>
                </a:solidFill>
              </a:rPr>
              <a:t>The literacy standards</a:t>
            </a:r>
            <a:r>
              <a:rPr lang="en-US" b="1" baseline="0" dirty="0" smtClean="0">
                <a:solidFill>
                  <a:srgbClr val="FF0000"/>
                </a:solidFill>
              </a:rPr>
              <a:t> in the appendices of the 2010 ELA and Math courses of study (and that will be in the new science COS) are not just for ELA teachers.  Nor are they just for math instruction.  They are for social studies, science, math, and other technical teachers and students in courses such as those offered in  career tech.  These standards are NOT meant to be an extraneous set of standards to be taught. They are meant to complement EVERY content area. They will be best utilized if teachers view them as a companion document to their current subject COS and plan every lesson to incorporate the applicable standard(s).  For this session you will need to download the documents listed on the </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5BDCD162-6ACF-4876-B36D-EB0DDEC52FF9}"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6470">
              <a:defRPr/>
            </a:pPr>
            <a:r>
              <a:rPr lang="en-US" dirty="0" smtClean="0"/>
              <a:t>This</a:t>
            </a:r>
            <a:r>
              <a:rPr lang="en-US" baseline="0" dirty="0" smtClean="0"/>
              <a:t> slide prompts us to strongly examine the types of writing we require in our ELA and content classes. </a:t>
            </a:r>
            <a:endParaRPr lang="en-US" dirty="0" smtClean="0"/>
          </a:p>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you’re looking for a school-wide word</a:t>
            </a:r>
            <a:r>
              <a:rPr lang="en-US" baseline="0" dirty="0" smtClean="0"/>
              <a:t> wall.</a:t>
            </a:r>
          </a:p>
          <a:p>
            <a:r>
              <a:rPr lang="en-US" baseline="0" dirty="0" smtClean="0"/>
              <a:t>In ES students should become familiar with these verbs and what they look like in ACTION. Teachers must consider how the reading and writing standards “match” the COS verbs in order to ensure that the standard is taught. </a:t>
            </a:r>
            <a:endParaRPr lang="en-US" dirty="0" smtClean="0"/>
          </a:p>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are going to explore</a:t>
            </a:r>
            <a:r>
              <a:rPr lang="en-US" baseline="0" dirty="0" smtClean="0"/>
              <a:t> the literacy standards set forth with the 2010 COS.  </a:t>
            </a:r>
            <a:r>
              <a:rPr lang="en-US" dirty="0" smtClean="0"/>
              <a:t>The Anchor standards represent the big picture. They illustrate what students</a:t>
            </a:r>
            <a:r>
              <a:rPr lang="en-US" baseline="0" dirty="0" smtClean="0"/>
              <a:t> should know and be able to do a the end of their K-12 school years that will ensure they are college and career ready.  </a:t>
            </a:r>
            <a:endParaRPr lang="en-US" dirty="0" smtClean="0"/>
          </a:p>
          <a:p>
            <a:endParaRPr lang="en-US" dirty="0" smtClean="0"/>
          </a:p>
          <a:p>
            <a:r>
              <a:rPr lang="en-US" b="1" dirty="0" smtClean="0">
                <a:solidFill>
                  <a:srgbClr val="FF0000"/>
                </a:solidFill>
              </a:rPr>
              <a:t>*** Participants</a:t>
            </a:r>
            <a:r>
              <a:rPr lang="en-US" b="1" baseline="0" dirty="0" smtClean="0">
                <a:solidFill>
                  <a:srgbClr val="FF0000"/>
                </a:solidFill>
              </a:rPr>
              <a:t> need copy of anchor standards. </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9A1922B1-A3C0-46B3-A688-0B4120ABFD67}"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Anchor Standards</a:t>
            </a:r>
            <a:r>
              <a:rPr lang="en-US" baseline="0" dirty="0" smtClean="0"/>
              <a:t> are organized into the these four subcategories. (</a:t>
            </a:r>
            <a:r>
              <a:rPr lang="en-US" i="1" baseline="0" dirty="0" smtClean="0"/>
              <a:t>PAUSE</a:t>
            </a:r>
            <a:r>
              <a:rPr lang="en-US" baseline="0" dirty="0" smtClean="0"/>
              <a:t>) Take a moment and read the Anchor Standards.</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Anchor standards provide the broad view,</a:t>
            </a:r>
            <a:r>
              <a:rPr lang="en-US" baseline="0" dirty="0" smtClean="0"/>
              <a:t> and a set of grade span Reading Standards for Literacy in History/Social Studies, Science, and Technical Subjects provide more detailed expectations for student learning. </a:t>
            </a:r>
            <a:r>
              <a:rPr lang="en-US" dirty="0" smtClean="0"/>
              <a:t>Here</a:t>
            </a:r>
            <a:r>
              <a:rPr lang="en-US" baseline="0" dirty="0" smtClean="0"/>
              <a:t> is an example of how the standard moves from general to specific in different areas.</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increasing rigor at each grade span.  This example highlights science and technical subjects.  The scaffolding is evident in the new standards. As texts get more complex, student thinking must increase in complexity, as well. This type of analysis and evaluation of texts is not possible without intentional modeling and extensive practice.  </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looks at how the literacy standards enhance the content standards.</a:t>
            </a:r>
            <a:r>
              <a:rPr lang="en-US" baseline="0" dirty="0" smtClean="0"/>
              <a:t> Read the content standard </a:t>
            </a:r>
            <a:r>
              <a:rPr lang="en-US" u="none" baseline="0" dirty="0" smtClean="0"/>
              <a:t>on the left.   </a:t>
            </a:r>
            <a:r>
              <a:rPr lang="en-US" baseline="0" dirty="0" smtClean="0"/>
              <a:t>Notice that in order to make the comparison called for by the content standard, a student must be able to meet the reading standard </a:t>
            </a:r>
            <a:r>
              <a:rPr lang="en-US" u="none" baseline="0" dirty="0" smtClean="0"/>
              <a:t>on the right. </a:t>
            </a:r>
            <a:r>
              <a:rPr lang="en-US" baseline="0" dirty="0" smtClean="0"/>
              <a:t>This is an example of how lessons can and should naturally meet multiple standards in order to more thoroughly meet learning outcomes. </a:t>
            </a:r>
          </a:p>
          <a:p>
            <a:endParaRPr lang="en-US" baseline="0" dirty="0" smtClean="0"/>
          </a:p>
        </p:txBody>
      </p:sp>
      <p:sp>
        <p:nvSpPr>
          <p:cNvPr id="4" name="Slide Number Placeholder 3"/>
          <p:cNvSpPr>
            <a:spLocks noGrp="1"/>
          </p:cNvSpPr>
          <p:nvPr>
            <p:ph type="sldNum" sz="quarter" idx="10"/>
          </p:nvPr>
        </p:nvSpPr>
        <p:spPr/>
        <p:txBody>
          <a:bodyPr/>
          <a:lstStyle/>
          <a:p>
            <a:fld id="{9A1922B1-A3C0-46B3-A688-0B4120ABFD67}"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the Reading Standards</a:t>
            </a:r>
            <a:r>
              <a:rPr lang="en-US" baseline="0" dirty="0" smtClean="0"/>
              <a:t> that are divided into a set for History/Social Studies and a set for Science and Technical Subjects, t</a:t>
            </a:r>
            <a:r>
              <a:rPr lang="en-US" dirty="0" smtClean="0"/>
              <a:t>he Writing</a:t>
            </a:r>
            <a:r>
              <a:rPr lang="en-US" baseline="0" dirty="0" smtClean="0"/>
              <a:t> Standards are the same for all content subjects 6-12.</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Writing</a:t>
            </a:r>
            <a:r>
              <a:rPr lang="en-US" baseline="0" dirty="0" smtClean="0"/>
              <a:t> Standard subcategories are ….</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Just as the Reading Standards move from general to specific,</a:t>
            </a:r>
            <a:r>
              <a:rPr lang="en-US" baseline="0" dirty="0" smtClean="0"/>
              <a:t> the Writing Standards do, as well.  This slide also illustrates the increasing rigor at each grade span. The Writing Standards are especially important because student writing is the BEST evidence of learning teachers can collect.   Students’ ability to comprehend written text is manifested in their ability to express their thoughts in writing. </a:t>
            </a:r>
          </a:p>
          <a:p>
            <a:r>
              <a:rPr lang="en-US" baseline="0" dirty="0" smtClean="0"/>
              <a:t>This is going to cause a shift in our thinking and a shift in our practice, and it is going to be uncomfortable for some. Many of our students are conditioned to plagiarize. That sounds harsh, but writing has not been adequately modeled in many cases, and students have received credit for “copying verbatim from the text.”  To be college and career ready, students must analyze and synthesize information from text, distinguish between main ideas and details, and the</a:t>
            </a:r>
            <a:r>
              <a:rPr lang="en-US" u="sng" baseline="0" dirty="0" smtClean="0"/>
              <a:t>n</a:t>
            </a:r>
            <a:r>
              <a:rPr lang="en-US" baseline="0" dirty="0" smtClean="0"/>
              <a:t> compose statements that are uniquely their own.  This must be modeled and modeled and modeled. As stated earlier, the scaffolding of these standards is critical.  Teachers will be responsible for determining the deficits in students’ reading and writing abilities and providing the intervention and/or remediation necessary for them to perform at grade level. This scaffold will make Response to Instruction (</a:t>
            </a:r>
            <a:r>
              <a:rPr lang="en-US" baseline="0" dirty="0" err="1" smtClean="0"/>
              <a:t>RtI</a:t>
            </a:r>
            <a:r>
              <a:rPr lang="en-US" baseline="0" dirty="0" smtClean="0"/>
              <a:t>) Tier 2 classroom interventions extremely clear. For example, if I notice that my students are “conditioned to copy,” I have to remove that crutch by explicitly showing them how to extract the main information from text and put it in their own words. This will include exercises where I teach them to take notes and rely on those notes for writing responses rather than the text.  Sometimes I will find this is a whole class problem, and sometimes it will be only certain students. Then I will have determine what kinds of strategies to use for the entire class and what strategies to use with small groups. Implementation of these standards will not be easy, but it will be some of the most rewarding work we will ever do for students.  </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618" indent="-231618">
              <a:buAutoNum type="arabicPeriod"/>
            </a:pPr>
            <a:r>
              <a:rPr lang="en-US" u="none" dirty="0" smtClean="0"/>
              <a:t>Origin-</a:t>
            </a:r>
            <a:r>
              <a:rPr lang="en-US" u="none" baseline="0" dirty="0" smtClean="0"/>
              <a:t> The common core state standards were commissioned by the </a:t>
            </a:r>
            <a:r>
              <a:rPr lang="en-US" u="none" dirty="0" smtClean="0"/>
              <a:t>NGA and</a:t>
            </a:r>
            <a:r>
              <a:rPr lang="en-US" u="none" baseline="0" dirty="0" smtClean="0"/>
              <a:t> CCSSO</a:t>
            </a:r>
            <a:r>
              <a:rPr lang="en-US" u="none" dirty="0" smtClean="0"/>
              <a:t>- groups of state leaders including</a:t>
            </a:r>
            <a:r>
              <a:rPr lang="en-US" u="none" baseline="0" dirty="0" smtClean="0"/>
              <a:t> </a:t>
            </a:r>
            <a:r>
              <a:rPr lang="en-US" u="none" dirty="0" smtClean="0"/>
              <a:t>governors</a:t>
            </a:r>
            <a:r>
              <a:rPr lang="en-US" u="none" baseline="0" dirty="0" smtClean="0"/>
              <a:t> and state superintendents. </a:t>
            </a:r>
            <a:r>
              <a:rPr lang="en-US" u="sng" baseline="0" dirty="0" smtClean="0"/>
              <a:t>The authors of the ELA standards wrote the Literacy standards (with assistance from specialist in other content areas)</a:t>
            </a:r>
            <a:r>
              <a:rPr lang="en-US" u="none" baseline="0" dirty="0" smtClean="0"/>
              <a:t>.</a:t>
            </a:r>
          </a:p>
          <a:p>
            <a:pPr marL="231618" indent="-231618">
              <a:buAutoNum type="arabicPeriod"/>
            </a:pPr>
            <a:r>
              <a:rPr lang="en-US" u="none" baseline="0" dirty="0" smtClean="0"/>
              <a:t>The major point of emphasis in this session is the second outcome. We realize that many of you already are incorporating  literacy components in your classrooms.  The value of the literacy standards is that they emphasize important aspects of reading and writing in order to ensure that students become college and career ready. The literacy standards make the reading and writing scaffolds visible for grades 6-12. </a:t>
            </a:r>
          </a:p>
          <a:p>
            <a:pPr marL="231618" indent="-231618">
              <a:buAutoNum type="arabicPeriod"/>
            </a:pPr>
            <a:r>
              <a:rPr lang="en-US" u="none" baseline="0" dirty="0" smtClean="0"/>
              <a:t>The Literacy Standards for Reading and Writing are found in Appendix D of the 2010 ELA COS </a:t>
            </a:r>
            <a:r>
              <a:rPr lang="en-US" u="sng" baseline="0" dirty="0" smtClean="0">
                <a:solidFill>
                  <a:srgbClr val="FF0000"/>
                </a:solidFill>
              </a:rPr>
              <a:t>and Appendix C of the 2010 Mathematics COS</a:t>
            </a:r>
            <a:r>
              <a:rPr lang="en-US" u="none" baseline="0" dirty="0" smtClean="0"/>
              <a:t>.  </a:t>
            </a:r>
          </a:p>
          <a:p>
            <a:pPr marL="231618" indent="-231618">
              <a:buAutoNum type="arabicPeriod"/>
            </a:pPr>
            <a:endParaRPr lang="en-US" u="none" baseline="0" dirty="0" smtClean="0"/>
          </a:p>
          <a:p>
            <a:pPr marL="231618" indent="-231618"/>
            <a:r>
              <a:rPr lang="en-US" b="1" u="none" baseline="0" dirty="0" smtClean="0"/>
              <a:t>****PARTICIPANTS DOWNLOAD STANDARDS TO LOOK AT DURING WEBINAR!</a:t>
            </a:r>
            <a:endParaRPr lang="en-US" b="1" u="none"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6470">
              <a:defRPr/>
            </a:pPr>
            <a:r>
              <a:rPr lang="en-US" dirty="0" smtClean="0"/>
              <a:t>Like</a:t>
            </a:r>
            <a:r>
              <a:rPr lang="en-US" baseline="0" dirty="0" smtClean="0"/>
              <a:t> the earlier slide, this one</a:t>
            </a:r>
            <a:r>
              <a:rPr lang="en-US" dirty="0" smtClean="0"/>
              <a:t> looks at how the literacy standards enhance the content standards.</a:t>
            </a:r>
            <a:r>
              <a:rPr lang="en-US" baseline="0" dirty="0" smtClean="0"/>
              <a:t> Read the content standard.   Notice how the Writing Standard for Literacy helps </a:t>
            </a:r>
            <a:r>
              <a:rPr lang="en-US" u="none" baseline="0" dirty="0" smtClean="0"/>
              <a:t>teachers and students </a:t>
            </a:r>
            <a:r>
              <a:rPr lang="en-US" baseline="0" dirty="0" smtClean="0"/>
              <a:t>see the importance of using text evidence to write a well constructed description.  This is another example of how lessons can and should naturally meet multiple standards in order to more thoroughly meet learning outcomes. As you are probably thinking, several writing and reading literacy standards apply to this COS standard, and that is definitely the case. In Phase 2, we will explore that concept in greater depth and identify strategies that get to the heart of the COS verbs. </a:t>
            </a:r>
            <a:endParaRPr lang="en-US" dirty="0" smtClean="0"/>
          </a:p>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23</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a:t>
            </a:r>
            <a:r>
              <a:rPr lang="en-US" baseline="0" dirty="0" smtClean="0"/>
              <a:t> do not hesitate to contact Pam Higgins or Steve McAliley </a:t>
            </a:r>
            <a:r>
              <a:rPr lang="en-US" baseline="0" smtClean="0"/>
              <a:t>with questions. </a:t>
            </a:r>
            <a:endParaRPr lang="en-US"/>
          </a:p>
        </p:txBody>
      </p:sp>
      <p:sp>
        <p:nvSpPr>
          <p:cNvPr id="4" name="Slide Number Placeholder 3"/>
          <p:cNvSpPr>
            <a:spLocks noGrp="1"/>
          </p:cNvSpPr>
          <p:nvPr>
            <p:ph type="sldNum" sz="quarter" idx="10"/>
          </p:nvPr>
        </p:nvSpPr>
        <p:spPr/>
        <p:txBody>
          <a:bodyPr/>
          <a:lstStyle/>
          <a:p>
            <a:fld id="{9A1922B1-A3C0-46B3-A688-0B4120ABFD67}"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January 10 Webinar, </a:t>
            </a:r>
            <a:r>
              <a:rPr lang="en-US" baseline="0" dirty="0" smtClean="0"/>
              <a:t>we shared our timeline for preparation for the ELA COS. The Literacy standards are set to go into effect in math classes in 2012-2013 with the implementation of the 2010 Math COS. The Literacy Standards will go into effect for ALL other subject areas in 2013-2014 with the implementation of the 2010 ELA COS. </a:t>
            </a:r>
          </a:p>
          <a:p>
            <a:endParaRPr lang="en-US" baseline="0" dirty="0" smtClean="0"/>
          </a:p>
          <a:p>
            <a:r>
              <a:rPr lang="en-US" baseline="0" dirty="0" smtClean="0"/>
              <a:t>Let’s take a look at why literacy standards will be such a large priority as we move into the future. </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6470">
              <a:defRPr/>
            </a:pPr>
            <a:r>
              <a:rPr lang="en-US" dirty="0" smtClean="0"/>
              <a:t>The impact that low reading achievement has on students’ readiness for college, careers, and life in general is significant. (Appendix A) A high school graduate</a:t>
            </a:r>
            <a:r>
              <a:rPr lang="en-US" baseline="0" dirty="0" smtClean="0"/>
              <a:t> who is a poor reader is a postsecondary student who must struggle mightily to </a:t>
            </a:r>
            <a:r>
              <a:rPr lang="en-US" u="none" baseline="0" dirty="0" smtClean="0"/>
              <a:t>graduate—much less </a:t>
            </a:r>
            <a:r>
              <a:rPr lang="en-US" baseline="0" dirty="0" smtClean="0"/>
              <a:t>succeed. </a:t>
            </a:r>
            <a:endParaRPr lang="en-US" dirty="0" smtClean="0"/>
          </a:p>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about, on average, the number of minutes students spend READING during the school day. By READING we mean thoughtfully engaging with text in order to draw conclusions, analyze and synthesize ideas, and make and defend judgments about the content orally and in writing. Sadly, we don’t always see this type of reading occurring every day in all content area classes.  Therefore, one intention of the CCRS is to place a critical focus on this type of reading.  </a:t>
            </a:r>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6470">
              <a:defRPr/>
            </a:pPr>
            <a:r>
              <a:rPr lang="en-US" dirty="0" smtClean="0"/>
              <a:t>Considering</a:t>
            </a:r>
            <a:r>
              <a:rPr lang="en-US" baseline="0" dirty="0" smtClean="0"/>
              <a:t> this example, there should never be a lack of reading, rather an increase in reading as students progress through the grade levels. </a:t>
            </a:r>
            <a:endParaRPr lang="en-US" dirty="0" smtClean="0"/>
          </a:p>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6470">
              <a:defRPr/>
            </a:pPr>
            <a:r>
              <a:rPr lang="en-US" dirty="0" smtClean="0"/>
              <a:t>This is a look at the National Assessment</a:t>
            </a:r>
            <a:r>
              <a:rPr lang="en-US" baseline="0" dirty="0" smtClean="0"/>
              <a:t> of Educational Progress’s (NAEP) increasing focus on informational text.</a:t>
            </a:r>
            <a:endParaRPr lang="en-US" dirty="0" smtClean="0"/>
          </a:p>
          <a:p>
            <a:endParaRPr lang="en-US" dirty="0"/>
          </a:p>
        </p:txBody>
      </p:sp>
      <p:sp>
        <p:nvSpPr>
          <p:cNvPr id="4" name="Slide Number Placeholder 3"/>
          <p:cNvSpPr>
            <a:spLocks noGrp="1"/>
          </p:cNvSpPr>
          <p:nvPr>
            <p:ph type="sldNum" sz="quarter" idx="10"/>
          </p:nvPr>
        </p:nvSpPr>
        <p:spPr/>
        <p:txBody>
          <a:bodyPr/>
          <a:lstStyle/>
          <a:p>
            <a:fld id="{9A1922B1-A3C0-46B3-A688-0B4120ABFD67}"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D6B8CB-792C-44CA-A7F9-0996D1A2AB60}" type="datetimeFigureOut">
              <a:rPr lang="en-US" smtClean="0"/>
              <a:pPr/>
              <a:t>10/22/2012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084FB8">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EEAE26C-09B7-43ED-94E9-3D1E6932ADE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1EEAE26C-09B7-43ED-94E9-3D1E6932ADE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1EEAE26C-09B7-43ED-94E9-3D1E6932ADE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5" name="Footer Placeholder 4"/>
          <p:cNvSpPr>
            <a:spLocks noGrp="1"/>
          </p:cNvSpPr>
          <p:nvPr>
            <p:ph type="ftr" sz="quarter" idx="11"/>
          </p:nvPr>
        </p:nvSpPr>
        <p:spPr/>
        <p:txBody>
          <a:bodyPr/>
          <a:lstStyle>
            <a:extLst/>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extLst/>
          </a:lstStyle>
          <a:p>
            <a:fld id="{1EEAE26C-09B7-43ED-94E9-3D1E6932ADE2}"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rtlCol="0">
            <a:normAutofit/>
          </a:bodyPr>
          <a:lstStyle>
            <a:lvl1pPr>
              <a:defRPr sz="4000"/>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D6B8CB-792C-44CA-A7F9-0996D1A2AB60}" type="datetimeFigureOut">
              <a:rPr lang="en-US" smtClean="0">
                <a:solidFill>
                  <a:prstClr val="white"/>
                </a:solidFill>
              </a:rPr>
              <a:pPr/>
              <a:t>10/22/2012</a:t>
            </a:fld>
            <a:endParaRPr lang="en-US" dirty="0">
              <a:solidFill>
                <a:prstClr val="white"/>
              </a:solidFill>
            </a:endParaRPr>
          </a:p>
        </p:txBody>
      </p:sp>
      <p:sp>
        <p:nvSpPr>
          <p:cNvPr id="5" name="Footer Placeholder 4"/>
          <p:cNvSpPr>
            <a:spLocks noGrp="1"/>
          </p:cNvSpPr>
          <p:nvPr>
            <p:ph type="ftr" sz="quarter" idx="11"/>
          </p:nvPr>
        </p:nvSpPr>
        <p:spPr/>
        <p:txBody>
          <a:bodyPr/>
          <a:lstStyle>
            <a:extLst/>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extLst/>
          </a:lstStyle>
          <a:p>
            <a:fld id="{1EEAE26C-09B7-43ED-94E9-3D1E6932ADE2}" type="slidenum">
              <a:rPr lang="en-US" smtClean="0">
                <a:solidFill>
                  <a:prstClr val="white"/>
                </a:solidFill>
              </a:rPr>
              <a:pPr/>
              <a:t>‹#›</a:t>
            </a:fld>
            <a:endParaRPr lang="en-US" dirty="0">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D6B8CB-792C-44CA-A7F9-0996D1A2AB60}" type="datetimeFigureOut">
              <a:rPr lang="en-US" smtClean="0">
                <a:solidFill>
                  <a:prstClr val="white"/>
                </a:solidFill>
              </a:rPr>
              <a:pPr/>
              <a:t>10/22/2012</a:t>
            </a:fld>
            <a:endParaRPr lang="en-US" dirty="0">
              <a:solidFill>
                <a:prstClr val="white"/>
              </a:solidFill>
            </a:endParaRPr>
          </a:p>
        </p:txBody>
      </p:sp>
      <p:sp>
        <p:nvSpPr>
          <p:cNvPr id="6" name="Footer Placeholder 5"/>
          <p:cNvSpPr>
            <a:spLocks noGrp="1"/>
          </p:cNvSpPr>
          <p:nvPr>
            <p:ph type="ftr" sz="quarter" idx="11"/>
          </p:nvPr>
        </p:nvSpPr>
        <p:spPr/>
        <p:txBody>
          <a:bodyPr/>
          <a:lstStyle>
            <a:extLst/>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extLst/>
          </a:lstStyle>
          <a:p>
            <a:fld id="{1EEAE26C-09B7-43ED-94E9-3D1E6932ADE2}" type="slidenum">
              <a:rPr lang="en-US" smtClean="0">
                <a:solidFill>
                  <a:prstClr val="white"/>
                </a:solidFill>
              </a:rPr>
              <a:pPr/>
              <a:t>‹#›</a:t>
            </a:fld>
            <a:endParaRPr lang="en-US" dirty="0">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8" name="Footer Placeholder 7"/>
          <p:cNvSpPr>
            <a:spLocks noGrp="1"/>
          </p:cNvSpPr>
          <p:nvPr>
            <p:ph type="ftr" sz="quarter" idx="11"/>
          </p:nvPr>
        </p:nvSpPr>
        <p:spPr/>
        <p:txBody>
          <a:bodyPr/>
          <a:lstStyle>
            <a:extLst/>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extLst/>
          </a:lstStyle>
          <a:p>
            <a:fld id="{1EEAE26C-09B7-43ED-94E9-3D1E6932ADE2}" type="slidenum">
              <a:rPr lang="en-US" smtClean="0">
                <a:solidFill>
                  <a:prstClr val="black"/>
                </a:solidFill>
              </a:rPr>
              <a:pPr/>
              <a:t>‹#›</a:t>
            </a:fld>
            <a:endParaRPr lang="en-US" dirty="0">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D6B8CB-792C-44CA-A7F9-0996D1A2AB60}" type="datetimeFigureOut">
              <a:rPr lang="en-US" smtClean="0">
                <a:solidFill>
                  <a:prstClr val="white"/>
                </a:solidFill>
              </a:rPr>
              <a:pPr/>
              <a:t>10/22/2012</a:t>
            </a:fld>
            <a:endParaRPr lang="en-US" dirty="0">
              <a:solidFill>
                <a:prstClr val="white"/>
              </a:solidFill>
            </a:endParaRPr>
          </a:p>
        </p:txBody>
      </p:sp>
      <p:sp>
        <p:nvSpPr>
          <p:cNvPr id="4" name="Footer Placeholder 3"/>
          <p:cNvSpPr>
            <a:spLocks noGrp="1"/>
          </p:cNvSpPr>
          <p:nvPr>
            <p:ph type="ftr" sz="quarter" idx="11"/>
          </p:nvPr>
        </p:nvSpPr>
        <p:spPr/>
        <p:txBody>
          <a:bodyPr/>
          <a:lstStyle>
            <a:extLst/>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extLst/>
          </a:lstStyle>
          <a:p>
            <a:fld id="{1EEAE26C-09B7-43ED-94E9-3D1E6932ADE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3" name="Footer Placeholder 2"/>
          <p:cNvSpPr>
            <a:spLocks noGrp="1"/>
          </p:cNvSpPr>
          <p:nvPr>
            <p:ph type="ftr" sz="quarter" idx="11"/>
          </p:nvPr>
        </p:nvSpPr>
        <p:spPr/>
        <p:txBody>
          <a:bodyPr/>
          <a:lstStyle>
            <a:extLst/>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extLst/>
          </a:lstStyle>
          <a:p>
            <a:fld id="{1EEAE26C-09B7-43ED-94E9-3D1E6932ADE2}"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6" name="Footer Placeholder 5"/>
          <p:cNvSpPr>
            <a:spLocks noGrp="1"/>
          </p:cNvSpPr>
          <p:nvPr>
            <p:ph type="ftr" sz="quarter" idx="11"/>
          </p:nvPr>
        </p:nvSpPr>
        <p:spPr/>
        <p:txBody>
          <a:bodyPr/>
          <a:lstStyle>
            <a:extLst/>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extLst/>
          </a:lstStyle>
          <a:p>
            <a:fld id="{1EEAE26C-09B7-43ED-94E9-3D1E6932ADE2}" type="slidenum">
              <a:rPr lang="en-US" smtClean="0">
                <a:solidFill>
                  <a:prstClr val="black"/>
                </a:solidFill>
              </a:rPr>
              <a:pPr/>
              <a:t>‹#›</a:t>
            </a:fld>
            <a:endParaRPr lang="en-US" dirty="0">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D6B8CB-792C-44CA-A7F9-0996D1A2AB60}" type="datetimeFigureOut">
              <a:rPr lang="en-US" smtClean="0">
                <a:solidFill>
                  <a:prstClr val="white"/>
                </a:solidFill>
              </a:rPr>
              <a:pPr/>
              <a:t>10/22/2012</a:t>
            </a:fld>
            <a:endParaRPr lang="en-US" dirty="0">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EEAE26C-09B7-43ED-94E9-3D1E6932ADE2}" type="slidenum">
              <a:rPr lang="en-US" smtClean="0">
                <a:solidFill>
                  <a:prstClr val="white"/>
                </a:solidFill>
              </a:rPr>
              <a:pPr/>
              <a:t>‹#›</a:t>
            </a:fld>
            <a:endParaRPr lang="en-US" dirty="0">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D6B8CB-792C-44CA-A7F9-0996D1A2AB60}" type="datetimeFigureOut">
              <a:rPr lang="en-US" smtClean="0">
                <a:solidFill>
                  <a:prstClr val="black"/>
                </a:solidFill>
              </a:rPr>
              <a:pPr/>
              <a:t>10/22/2012</a:t>
            </a:fld>
            <a:endParaRPr lang="en-US" dirty="0">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EEAE26C-09B7-43ED-94E9-3D1E6932ADE2}" type="slidenum">
              <a:rPr lang="en-US" smtClean="0">
                <a:solidFill>
                  <a:prstClr val="black"/>
                </a:solidFill>
              </a:rPr>
              <a:pPr/>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nagb.org/publications/frameworks/reading-2009.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gb.org/publications/frameworks/writing-2011.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higgins@alsde.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stevemc@alsd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0" y="1066800"/>
            <a:ext cx="5334000" cy="4495800"/>
          </a:xfrm>
        </p:spPr>
        <p:txBody>
          <a:bodyPr>
            <a:noAutofit/>
          </a:bodyPr>
          <a:lstStyle/>
          <a:p>
            <a:pPr lvl="0" algn="ctr"/>
            <a:r>
              <a:rPr lang="en-US" sz="5200" i="1" dirty="0" smtClean="0">
                <a:solidFill>
                  <a:schemeClr val="tx1"/>
                </a:solidFill>
              </a:rPr>
              <a:t/>
            </a:r>
            <a:br>
              <a:rPr lang="en-US" sz="5200" i="1" dirty="0" smtClean="0">
                <a:solidFill>
                  <a:schemeClr val="tx1"/>
                </a:solidFill>
              </a:rPr>
            </a:br>
            <a:r>
              <a:rPr lang="en-US" sz="5200" i="1" dirty="0" smtClean="0">
                <a:solidFill>
                  <a:schemeClr val="tx1"/>
                </a:solidFill>
              </a:rPr>
              <a:t/>
            </a:r>
            <a:br>
              <a:rPr lang="en-US" sz="5200" i="1" dirty="0" smtClean="0">
                <a:solidFill>
                  <a:schemeClr val="tx1"/>
                </a:solidFill>
              </a:rPr>
            </a:br>
            <a:r>
              <a:rPr lang="en-US" sz="5200" i="1" dirty="0" smtClean="0">
                <a:solidFill>
                  <a:schemeClr val="tx1"/>
                </a:solidFill>
              </a:rPr>
              <a:t/>
            </a:r>
            <a:br>
              <a:rPr lang="en-US" sz="5200" i="1" dirty="0" smtClean="0">
                <a:solidFill>
                  <a:schemeClr val="tx1"/>
                </a:solidFill>
              </a:rPr>
            </a:br>
            <a:r>
              <a:rPr lang="en-US" sz="5200" i="1" dirty="0" smtClean="0">
                <a:solidFill>
                  <a:schemeClr val="tx1"/>
                </a:solidFill>
              </a:rPr>
              <a:t/>
            </a:r>
            <a:br>
              <a:rPr lang="en-US" sz="5200" i="1" dirty="0" smtClean="0">
                <a:solidFill>
                  <a:schemeClr val="tx1"/>
                </a:solidFill>
              </a:rPr>
            </a:br>
            <a:r>
              <a:rPr lang="en-US" sz="5200" i="1" dirty="0" smtClean="0">
                <a:solidFill>
                  <a:schemeClr val="tx1"/>
                </a:solidFill>
              </a:rPr>
              <a:t/>
            </a:r>
            <a:br>
              <a:rPr lang="en-US" sz="5200" i="1" dirty="0" smtClean="0">
                <a:solidFill>
                  <a:schemeClr val="tx1"/>
                </a:solidFill>
              </a:rPr>
            </a:br>
            <a:r>
              <a:rPr lang="en-US" sz="5200" i="1" dirty="0" smtClean="0">
                <a:solidFill>
                  <a:schemeClr val="tx1"/>
                </a:solidFill>
              </a:rPr>
              <a:t/>
            </a:r>
            <a:br>
              <a:rPr lang="en-US" sz="5200" i="1" dirty="0" smtClean="0">
                <a:solidFill>
                  <a:schemeClr val="tx1"/>
                </a:solidFill>
              </a:rPr>
            </a:br>
            <a:r>
              <a:rPr lang="en-US" sz="5200" i="1" dirty="0" smtClean="0">
                <a:solidFill>
                  <a:schemeClr val="tx1"/>
                </a:solidFill>
              </a:rPr>
              <a:t/>
            </a:r>
            <a:br>
              <a:rPr lang="en-US" sz="5200" i="1" dirty="0" smtClean="0">
                <a:solidFill>
                  <a:schemeClr val="tx1"/>
                </a:solidFill>
              </a:rPr>
            </a:br>
            <a:r>
              <a:rPr lang="en-US" sz="3600" i="1" dirty="0" smtClean="0">
                <a:solidFill>
                  <a:schemeClr val="tx1"/>
                </a:solidFill>
              </a:rPr>
              <a:t>Literacy  in History/Social Studies, Science, and Technical Subjects  </a:t>
            </a:r>
            <a:r>
              <a:rPr lang="en-US" sz="5200" i="1" dirty="0" smtClean="0">
                <a:solidFill>
                  <a:schemeClr val="tx1"/>
                </a:solidFill>
              </a:rPr>
              <a:t/>
            </a:r>
            <a:br>
              <a:rPr lang="en-US" sz="5200" i="1" dirty="0" smtClean="0">
                <a:solidFill>
                  <a:schemeClr val="tx1"/>
                </a:solidFill>
              </a:rPr>
            </a:br>
            <a:r>
              <a:rPr lang="en-US" i="1" dirty="0" smtClean="0"/>
              <a:t/>
            </a:r>
            <a:br>
              <a:rPr lang="en-US" i="1" dirty="0" smtClean="0"/>
            </a:br>
            <a:r>
              <a:rPr lang="en-US" i="1" dirty="0" smtClean="0"/>
              <a:t>6-12</a:t>
            </a:r>
            <a:r>
              <a:rPr lang="en-US" sz="6000" dirty="0" smtClean="0"/>
              <a:t/>
            </a:r>
            <a:br>
              <a:rPr lang="en-US" sz="6000" dirty="0" smtClean="0"/>
            </a:br>
            <a:endParaRPr lang="en-US" sz="5800" dirty="0"/>
          </a:p>
        </p:txBody>
      </p:sp>
      <p:sp>
        <p:nvSpPr>
          <p:cNvPr id="3" name="Subtitle 2"/>
          <p:cNvSpPr>
            <a:spLocks noGrp="1"/>
          </p:cNvSpPr>
          <p:nvPr>
            <p:ph type="subTitle" idx="1"/>
          </p:nvPr>
        </p:nvSpPr>
        <p:spPr>
          <a:xfrm>
            <a:off x="1752600" y="5486400"/>
            <a:ext cx="7772400" cy="1188993"/>
          </a:xfrm>
        </p:spPr>
        <p:txBody>
          <a:bodyPr>
            <a:noAutofit/>
          </a:bodyPr>
          <a:lstStyle/>
          <a:p>
            <a:pPr algn="ctr"/>
            <a:endParaRPr lang="en-US" sz="2200" b="1" dirty="0" smtClean="0">
              <a:solidFill>
                <a:schemeClr val="bg1"/>
              </a:solidFill>
            </a:endParaRPr>
          </a:p>
        </p:txBody>
      </p:sp>
      <p:pic>
        <p:nvPicPr>
          <p:cNvPr id="4" name="Picture 3" descr="StateSeal(300 dpi).jpg"/>
          <p:cNvPicPr>
            <a:picLocks noChangeAspect="1"/>
          </p:cNvPicPr>
          <p:nvPr/>
        </p:nvPicPr>
        <p:blipFill>
          <a:blip r:embed="rId3" cstate="print">
            <a:clrChange>
              <a:clrFrom>
                <a:srgbClr val="FCFBFB"/>
              </a:clrFrom>
              <a:clrTo>
                <a:srgbClr val="FCFBFB">
                  <a:alpha val="0"/>
                </a:srgbClr>
              </a:clrTo>
            </a:clrChange>
          </a:blip>
          <a:srcRect l="6343" t="8697" r="14377" b="11291"/>
          <a:stretch>
            <a:fillRect/>
          </a:stretch>
        </p:blipFill>
        <p:spPr>
          <a:xfrm>
            <a:off x="457200" y="5251704"/>
            <a:ext cx="1600200" cy="1472184"/>
          </a:xfrm>
          <a:prstGeom prst="ellipse">
            <a:avLst/>
          </a:prstGeom>
          <a:solidFill>
            <a:schemeClr val="bg1"/>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itle 5"/>
          <p:cNvSpPr txBox="1">
            <a:spLocks/>
          </p:cNvSpPr>
          <p:nvPr/>
        </p:nvSpPr>
        <p:spPr>
          <a:xfrm>
            <a:off x="4114800" y="1828800"/>
            <a:ext cx="4114800" cy="1447800"/>
          </a:xfrm>
          <a:prstGeom prst="rect">
            <a:avLst/>
          </a:prstGeom>
        </p:spPr>
        <p:txBody>
          <a:bodyPr vert="horz" anchor="b">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1028" name="Picture 4"/>
          <p:cNvPicPr>
            <a:picLocks noChangeAspect="1" noChangeArrowheads="1"/>
          </p:cNvPicPr>
          <p:nvPr/>
        </p:nvPicPr>
        <p:blipFill>
          <a:blip r:embed="rId4" cstate="print"/>
          <a:srcRect/>
          <a:stretch>
            <a:fillRect/>
          </a:stretch>
        </p:blipFill>
        <p:spPr bwMode="auto">
          <a:xfrm>
            <a:off x="5715000" y="457200"/>
            <a:ext cx="3298713" cy="42976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0" y="0"/>
            <a:ext cx="8153400" cy="5486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dirty="0" smtClean="0"/>
              <a:t>Source: National Assessment Governing Board. (2008). </a:t>
            </a:r>
            <a:r>
              <a:rPr lang="en-US" sz="1800" i="1" dirty="0" smtClean="0"/>
              <a:t>Reading framework for the 2009 National Assessment of Educational Progress, </a:t>
            </a:r>
            <a:r>
              <a:rPr lang="en-US" sz="1800" i="1" u="sng" dirty="0" smtClean="0">
                <a:hlinkClick r:id="rId3"/>
              </a:rPr>
              <a:t>http://www.nagb.org/publications/frameworks/reading-2009.doc</a:t>
            </a:r>
            <a:endParaRPr lang="en-US" sz="1800" i="1" u="sng" dirty="0" smtClean="0"/>
          </a:p>
          <a:p>
            <a:pPr>
              <a:buNone/>
            </a:pPr>
            <a:endParaRPr lang="en-US" sz="1800" dirty="0"/>
          </a:p>
        </p:txBody>
      </p:sp>
      <p:sp>
        <p:nvSpPr>
          <p:cNvPr id="4" name="Title 2"/>
          <p:cNvSpPr>
            <a:spLocks noGrp="1"/>
          </p:cNvSpPr>
          <p:nvPr>
            <p:ph type="title"/>
          </p:nvPr>
        </p:nvSpPr>
        <p:spPr/>
        <p:txBody>
          <a:bodyPr>
            <a:normAutofit fontScale="90000"/>
          </a:bodyPr>
          <a:lstStyle/>
          <a:p>
            <a:r>
              <a:rPr lang="en-US" sz="2200" dirty="0" smtClean="0"/>
              <a:t>2009 NAEP Reading Assessment: Distribution of literary and</a:t>
            </a:r>
            <a:br>
              <a:rPr lang="en-US" sz="2200" dirty="0" smtClean="0"/>
            </a:br>
            <a:r>
              <a:rPr lang="en-US" sz="2200" dirty="0" smtClean="0"/>
              <a:t> informational passages</a:t>
            </a:r>
            <a:r>
              <a:rPr lang="en-US" sz="2400" dirty="0" smtClean="0"/>
              <a:t/>
            </a:r>
            <a:br>
              <a:rPr lang="en-US" sz="2400" dirty="0" smtClean="0"/>
            </a:br>
            <a:endParaRPr lang="en-US" sz="2400" dirty="0"/>
          </a:p>
        </p:txBody>
      </p:sp>
      <p:graphicFrame>
        <p:nvGraphicFramePr>
          <p:cNvPr id="5" name="Table 4"/>
          <p:cNvGraphicFramePr>
            <a:graphicFrameLocks noGrp="1"/>
          </p:cNvGraphicFramePr>
          <p:nvPr/>
        </p:nvGraphicFramePr>
        <p:xfrm>
          <a:off x="914400" y="2743200"/>
          <a:ext cx="6705600" cy="3124200"/>
        </p:xfrm>
        <a:graphic>
          <a:graphicData uri="http://schemas.openxmlformats.org/drawingml/2006/table">
            <a:tbl>
              <a:tblPr firstRow="1" bandRow="1">
                <a:tableStyleId>{5C22544A-7EE6-4342-B048-85BDC9FD1C3A}</a:tableStyleId>
              </a:tblPr>
              <a:tblGrid>
                <a:gridCol w="2235200"/>
                <a:gridCol w="2235200"/>
                <a:gridCol w="2235200"/>
              </a:tblGrid>
              <a:tr h="781050">
                <a:tc>
                  <a:txBody>
                    <a:bodyPr/>
                    <a:lstStyle/>
                    <a:p>
                      <a:pPr algn="ctr"/>
                      <a:r>
                        <a:rPr lang="en-US" dirty="0" smtClean="0"/>
                        <a:t>Grade</a:t>
                      </a:r>
                      <a:endParaRPr lang="en-US" dirty="0"/>
                    </a:p>
                  </a:txBody>
                  <a:tcPr/>
                </a:tc>
                <a:tc>
                  <a:txBody>
                    <a:bodyPr/>
                    <a:lstStyle/>
                    <a:p>
                      <a:pPr algn="ctr"/>
                      <a:r>
                        <a:rPr lang="en-US" dirty="0" smtClean="0"/>
                        <a:t>Literary</a:t>
                      </a:r>
                      <a:endParaRPr lang="en-US" dirty="0"/>
                    </a:p>
                  </a:txBody>
                  <a:tcPr/>
                </a:tc>
                <a:tc>
                  <a:txBody>
                    <a:bodyPr/>
                    <a:lstStyle/>
                    <a:p>
                      <a:pPr algn="ctr"/>
                      <a:r>
                        <a:rPr lang="en-US" dirty="0" smtClean="0"/>
                        <a:t>Informational</a:t>
                      </a:r>
                      <a:endParaRPr lang="en-US" dirty="0"/>
                    </a:p>
                  </a:txBody>
                  <a:tcPr/>
                </a:tc>
              </a:tr>
              <a:tr h="781050">
                <a:tc>
                  <a:txBody>
                    <a:bodyPr/>
                    <a:lstStyle/>
                    <a:p>
                      <a:pPr algn="ctr"/>
                      <a:r>
                        <a:rPr lang="en-US" dirty="0" smtClean="0"/>
                        <a:t>4</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r>
              <a:tr h="781050">
                <a:tc>
                  <a:txBody>
                    <a:bodyPr/>
                    <a:lstStyle/>
                    <a:p>
                      <a:pPr algn="ctr"/>
                      <a:r>
                        <a:rPr lang="en-US" dirty="0" smtClean="0"/>
                        <a:t>8</a:t>
                      </a:r>
                      <a:endParaRPr lang="en-US" dirty="0"/>
                    </a:p>
                  </a:txBody>
                  <a:tcPr/>
                </a:tc>
                <a:tc>
                  <a:txBody>
                    <a:bodyPr/>
                    <a:lstStyle/>
                    <a:p>
                      <a:pPr algn="ctr"/>
                      <a:r>
                        <a:rPr lang="en-US" dirty="0" smtClean="0"/>
                        <a:t>45%</a:t>
                      </a:r>
                      <a:endParaRPr lang="en-US" dirty="0"/>
                    </a:p>
                  </a:txBody>
                  <a:tcPr/>
                </a:tc>
                <a:tc>
                  <a:txBody>
                    <a:bodyPr/>
                    <a:lstStyle/>
                    <a:p>
                      <a:pPr algn="ctr"/>
                      <a:r>
                        <a:rPr lang="en-US" dirty="0" smtClean="0"/>
                        <a:t>55%</a:t>
                      </a:r>
                      <a:endParaRPr lang="en-US" dirty="0"/>
                    </a:p>
                  </a:txBody>
                  <a:tcPr/>
                </a:tc>
              </a:tr>
              <a:tr h="781050">
                <a:tc>
                  <a:txBody>
                    <a:bodyPr/>
                    <a:lstStyle/>
                    <a:p>
                      <a:pPr algn="ctr"/>
                      <a:r>
                        <a:rPr lang="en-US" dirty="0" smtClean="0"/>
                        <a:t>12</a:t>
                      </a:r>
                      <a:endParaRPr lang="en-US" dirty="0"/>
                    </a:p>
                  </a:txBody>
                  <a:tcPr/>
                </a:tc>
                <a:tc>
                  <a:txBody>
                    <a:bodyPr/>
                    <a:lstStyle/>
                    <a:p>
                      <a:pPr algn="ctr"/>
                      <a:r>
                        <a:rPr lang="en-US" dirty="0" smtClean="0"/>
                        <a:t>30%</a:t>
                      </a:r>
                      <a:endParaRPr lang="en-US" dirty="0"/>
                    </a:p>
                  </a:txBody>
                  <a:tcPr/>
                </a:tc>
                <a:tc>
                  <a:txBody>
                    <a:bodyPr/>
                    <a:lstStyle/>
                    <a:p>
                      <a:pPr algn="ctr"/>
                      <a:r>
                        <a:rPr lang="en-US" dirty="0" smtClean="0"/>
                        <a:t>70%</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800" dirty="0" smtClean="0"/>
              <a:t>	Source: National Assessment Governing Board. (2007). </a:t>
            </a:r>
            <a:r>
              <a:rPr lang="en-US" sz="1800" i="1" dirty="0" smtClean="0"/>
              <a:t>Writing framework for the 2011 National Assessment of Educational Progress, </a:t>
            </a:r>
            <a:r>
              <a:rPr lang="en-US" sz="1800" i="1" u="sng" dirty="0" smtClean="0">
                <a:hlinkClick r:id="rId3"/>
              </a:rPr>
              <a:t>http://www.nagb.org/publications/frameworks/writing-2011.doc</a:t>
            </a:r>
            <a:endParaRPr lang="en-US" sz="1800" i="1" u="sng" dirty="0" smtClean="0"/>
          </a:p>
          <a:p>
            <a:pPr>
              <a:buNone/>
            </a:pPr>
            <a:endParaRPr lang="en-US" sz="1800" i="1" u="sng" dirty="0" smtClean="0"/>
          </a:p>
          <a:p>
            <a:endParaRPr lang="en-US" dirty="0"/>
          </a:p>
        </p:txBody>
      </p:sp>
      <p:sp>
        <p:nvSpPr>
          <p:cNvPr id="3" name="Title 2"/>
          <p:cNvSpPr>
            <a:spLocks noGrp="1"/>
          </p:cNvSpPr>
          <p:nvPr>
            <p:ph type="title"/>
          </p:nvPr>
        </p:nvSpPr>
        <p:spPr/>
        <p:txBody>
          <a:bodyPr>
            <a:normAutofit/>
          </a:bodyPr>
          <a:lstStyle/>
          <a:p>
            <a:r>
              <a:rPr lang="en-US" sz="2800" dirty="0" smtClean="0"/>
              <a:t>2011 NAEP Writing Framework: Distribution of Communicative Purposes</a:t>
            </a:r>
            <a:endParaRPr lang="en-US" sz="2800" dirty="0"/>
          </a:p>
        </p:txBody>
      </p:sp>
      <p:graphicFrame>
        <p:nvGraphicFramePr>
          <p:cNvPr id="4" name="Table 3"/>
          <p:cNvGraphicFramePr>
            <a:graphicFrameLocks noGrp="1"/>
          </p:cNvGraphicFramePr>
          <p:nvPr/>
        </p:nvGraphicFramePr>
        <p:xfrm>
          <a:off x="1524000" y="2743200"/>
          <a:ext cx="6096000" cy="2468880"/>
        </p:xfrm>
        <a:graphic>
          <a:graphicData uri="http://schemas.openxmlformats.org/drawingml/2006/table">
            <a:tbl>
              <a:tblPr firstRow="1" bandRow="1">
                <a:tableStyleId>{5C22544A-7EE6-4342-B048-85BDC9FD1C3A}</a:tableStyleId>
              </a:tblPr>
              <a:tblGrid>
                <a:gridCol w="1524000"/>
                <a:gridCol w="1524000"/>
                <a:gridCol w="1524000"/>
                <a:gridCol w="1524000"/>
              </a:tblGrid>
              <a:tr h="609600">
                <a:tc>
                  <a:txBody>
                    <a:bodyPr/>
                    <a:lstStyle/>
                    <a:p>
                      <a:pPr algn="ctr"/>
                      <a:r>
                        <a:rPr lang="en-US" dirty="0" smtClean="0"/>
                        <a:t>Grade</a:t>
                      </a:r>
                      <a:endParaRPr lang="en-US" dirty="0"/>
                    </a:p>
                  </a:txBody>
                  <a:tcPr/>
                </a:tc>
                <a:tc>
                  <a:txBody>
                    <a:bodyPr/>
                    <a:lstStyle/>
                    <a:p>
                      <a:pPr algn="ctr"/>
                      <a:r>
                        <a:rPr lang="en-US" dirty="0" smtClean="0"/>
                        <a:t>To</a:t>
                      </a:r>
                    </a:p>
                    <a:p>
                      <a:pPr algn="ctr"/>
                      <a:r>
                        <a:rPr lang="en-US" dirty="0" smtClean="0"/>
                        <a:t>Persuade</a:t>
                      </a:r>
                      <a:endParaRPr lang="en-US" dirty="0"/>
                    </a:p>
                  </a:txBody>
                  <a:tcPr/>
                </a:tc>
                <a:tc>
                  <a:txBody>
                    <a:bodyPr/>
                    <a:lstStyle/>
                    <a:p>
                      <a:pPr algn="ctr"/>
                      <a:r>
                        <a:rPr lang="en-US" dirty="0" smtClean="0"/>
                        <a:t>To</a:t>
                      </a:r>
                    </a:p>
                    <a:p>
                      <a:pPr algn="ctr"/>
                      <a:r>
                        <a:rPr lang="en-US" dirty="0" smtClean="0"/>
                        <a:t>Explain</a:t>
                      </a:r>
                      <a:endParaRPr lang="en-US" dirty="0"/>
                    </a:p>
                  </a:txBody>
                  <a:tcPr/>
                </a:tc>
                <a:tc>
                  <a:txBody>
                    <a:bodyPr/>
                    <a:lstStyle/>
                    <a:p>
                      <a:pPr algn="ctr"/>
                      <a:r>
                        <a:rPr lang="en-US" dirty="0" smtClean="0"/>
                        <a:t>To Convey</a:t>
                      </a:r>
                    </a:p>
                    <a:p>
                      <a:pPr algn="ctr"/>
                      <a:r>
                        <a:rPr lang="en-US" dirty="0" smtClean="0"/>
                        <a:t>Experience</a:t>
                      </a:r>
                      <a:endParaRPr lang="en-US" dirty="0"/>
                    </a:p>
                  </a:txBody>
                  <a:tcPr/>
                </a:tc>
              </a:tr>
              <a:tr h="609600">
                <a:tc>
                  <a:txBody>
                    <a:bodyPr/>
                    <a:lstStyle/>
                    <a:p>
                      <a:pPr algn="ctr"/>
                      <a:r>
                        <a:rPr lang="en-US" dirty="0" smtClean="0"/>
                        <a:t>4</a:t>
                      </a:r>
                      <a:endParaRPr lang="en-US" dirty="0"/>
                    </a:p>
                  </a:txBody>
                  <a:tcPr/>
                </a:tc>
                <a:tc>
                  <a:txBody>
                    <a:bodyPr/>
                    <a:lstStyle/>
                    <a:p>
                      <a:pPr algn="ctr"/>
                      <a:r>
                        <a:rPr lang="en-US" dirty="0" smtClean="0"/>
                        <a:t>30%</a:t>
                      </a:r>
                      <a:endParaRPr lang="en-US" dirty="0"/>
                    </a:p>
                  </a:txBody>
                  <a:tcPr/>
                </a:tc>
                <a:tc>
                  <a:txBody>
                    <a:bodyPr/>
                    <a:lstStyle/>
                    <a:p>
                      <a:pPr algn="ctr"/>
                      <a:r>
                        <a:rPr lang="en-US" dirty="0" smtClean="0"/>
                        <a:t>35%</a:t>
                      </a:r>
                      <a:endParaRPr lang="en-US" dirty="0"/>
                    </a:p>
                  </a:txBody>
                  <a:tcPr/>
                </a:tc>
                <a:tc>
                  <a:txBody>
                    <a:bodyPr/>
                    <a:lstStyle/>
                    <a:p>
                      <a:pPr algn="ctr"/>
                      <a:r>
                        <a:rPr lang="en-US" dirty="0" smtClean="0"/>
                        <a:t>35%</a:t>
                      </a:r>
                      <a:endParaRPr lang="en-US" dirty="0"/>
                    </a:p>
                  </a:txBody>
                  <a:tcPr/>
                </a:tc>
              </a:tr>
              <a:tr h="609600">
                <a:tc>
                  <a:txBody>
                    <a:bodyPr/>
                    <a:lstStyle/>
                    <a:p>
                      <a:pPr algn="ctr"/>
                      <a:r>
                        <a:rPr lang="en-US" dirty="0" smtClean="0"/>
                        <a:t>8</a:t>
                      </a:r>
                      <a:endParaRPr lang="en-US" dirty="0"/>
                    </a:p>
                  </a:txBody>
                  <a:tcPr/>
                </a:tc>
                <a:tc>
                  <a:txBody>
                    <a:bodyPr/>
                    <a:lstStyle/>
                    <a:p>
                      <a:pPr algn="ctr"/>
                      <a:r>
                        <a:rPr lang="en-US" dirty="0" smtClean="0"/>
                        <a:t>35%</a:t>
                      </a:r>
                      <a:endParaRPr lang="en-US" dirty="0"/>
                    </a:p>
                  </a:txBody>
                  <a:tcPr/>
                </a:tc>
                <a:tc>
                  <a:txBody>
                    <a:bodyPr/>
                    <a:lstStyle/>
                    <a:p>
                      <a:pPr algn="ctr"/>
                      <a:r>
                        <a:rPr lang="en-US" dirty="0" smtClean="0"/>
                        <a:t>35%</a:t>
                      </a:r>
                      <a:endParaRPr lang="en-US" dirty="0"/>
                    </a:p>
                  </a:txBody>
                  <a:tcPr/>
                </a:tc>
                <a:tc>
                  <a:txBody>
                    <a:bodyPr/>
                    <a:lstStyle/>
                    <a:p>
                      <a:pPr algn="ctr"/>
                      <a:r>
                        <a:rPr lang="en-US" dirty="0" smtClean="0"/>
                        <a:t>30%</a:t>
                      </a:r>
                      <a:endParaRPr lang="en-US" dirty="0"/>
                    </a:p>
                  </a:txBody>
                  <a:tcPr/>
                </a:tc>
              </a:tr>
              <a:tr h="609600">
                <a:tc>
                  <a:txBody>
                    <a:bodyPr/>
                    <a:lstStyle/>
                    <a:p>
                      <a:pPr algn="ctr"/>
                      <a:r>
                        <a:rPr lang="en-US" dirty="0" smtClean="0"/>
                        <a:t>12</a:t>
                      </a:r>
                      <a:endParaRPr lang="en-US" dirty="0"/>
                    </a:p>
                  </a:txBody>
                  <a:tcPr/>
                </a:tc>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pPr algn="ctr"/>
                      <a:r>
                        <a:rPr lang="en-US" dirty="0" smtClean="0"/>
                        <a:t>20%</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Vocabulary</a:t>
            </a:r>
            <a:endParaRPr lang="en-US" dirty="0"/>
          </a:p>
        </p:txBody>
      </p:sp>
      <p:sp>
        <p:nvSpPr>
          <p:cNvPr id="3" name="Text Placeholder 2"/>
          <p:cNvSpPr>
            <a:spLocks noGrp="1"/>
          </p:cNvSpPr>
          <p:nvPr>
            <p:ph type="body" idx="1"/>
          </p:nvPr>
        </p:nvSpPr>
        <p:spPr/>
        <p:txBody>
          <a:bodyPr>
            <a:normAutofit/>
          </a:bodyPr>
          <a:lstStyle/>
          <a:p>
            <a:r>
              <a:rPr lang="en-US" sz="2000" dirty="0" smtClean="0"/>
              <a:t>Middle School Social Studies</a:t>
            </a:r>
            <a:endParaRPr lang="en-US" sz="2000" dirty="0"/>
          </a:p>
        </p:txBody>
      </p:sp>
      <p:sp>
        <p:nvSpPr>
          <p:cNvPr id="4" name="Text Placeholder 3"/>
          <p:cNvSpPr>
            <a:spLocks noGrp="1"/>
          </p:cNvSpPr>
          <p:nvPr>
            <p:ph type="body" sz="half" idx="3"/>
          </p:nvPr>
        </p:nvSpPr>
        <p:spPr/>
        <p:txBody>
          <a:bodyPr>
            <a:normAutofit/>
          </a:bodyPr>
          <a:lstStyle/>
          <a:p>
            <a:r>
              <a:rPr lang="en-US" sz="2000" dirty="0" smtClean="0"/>
              <a:t>Middle School Science</a:t>
            </a:r>
            <a:endParaRPr lang="en-US" sz="2000" dirty="0"/>
          </a:p>
        </p:txBody>
      </p:sp>
      <p:sp>
        <p:nvSpPr>
          <p:cNvPr id="5" name="Content Placeholder 4"/>
          <p:cNvSpPr>
            <a:spLocks noGrp="1"/>
          </p:cNvSpPr>
          <p:nvPr>
            <p:ph sz="quarter" idx="2"/>
          </p:nvPr>
        </p:nvSpPr>
        <p:spPr/>
        <p:txBody>
          <a:bodyPr/>
          <a:lstStyle/>
          <a:p>
            <a:pPr>
              <a:buNone/>
            </a:pPr>
            <a:r>
              <a:rPr lang="en-US" dirty="0" smtClean="0"/>
              <a:t>Describe</a:t>
            </a:r>
          </a:p>
          <a:p>
            <a:pPr>
              <a:buNone/>
            </a:pPr>
            <a:r>
              <a:rPr lang="en-US" dirty="0" smtClean="0"/>
              <a:t>Compare</a:t>
            </a:r>
          </a:p>
          <a:p>
            <a:pPr>
              <a:buNone/>
            </a:pPr>
            <a:r>
              <a:rPr lang="en-US" dirty="0" smtClean="0"/>
              <a:t>Explain</a:t>
            </a:r>
          </a:p>
          <a:p>
            <a:pPr>
              <a:buNone/>
            </a:pPr>
            <a:r>
              <a:rPr lang="en-US" dirty="0" smtClean="0"/>
              <a:t>Apply </a:t>
            </a:r>
          </a:p>
          <a:p>
            <a:pPr>
              <a:buNone/>
            </a:pPr>
            <a:r>
              <a:rPr lang="en-US" dirty="0" smtClean="0"/>
              <a:t>Identify</a:t>
            </a:r>
          </a:p>
          <a:p>
            <a:pPr>
              <a:buNone/>
            </a:pPr>
            <a:r>
              <a:rPr lang="en-US" dirty="0" smtClean="0"/>
              <a:t>Analyze</a:t>
            </a:r>
          </a:p>
          <a:p>
            <a:pPr>
              <a:buNone/>
            </a:pPr>
            <a:r>
              <a:rPr lang="en-US" dirty="0" smtClean="0"/>
              <a:t>Locate</a:t>
            </a:r>
          </a:p>
          <a:p>
            <a:pPr>
              <a:buNone/>
            </a:pPr>
            <a:r>
              <a:rPr lang="en-US" dirty="0" smtClean="0"/>
              <a:t>Trace</a:t>
            </a:r>
          </a:p>
          <a:p>
            <a:pPr>
              <a:buNone/>
            </a:pPr>
            <a:endParaRPr lang="en-US" dirty="0"/>
          </a:p>
        </p:txBody>
      </p:sp>
      <p:sp>
        <p:nvSpPr>
          <p:cNvPr id="6" name="Content Placeholder 5"/>
          <p:cNvSpPr>
            <a:spLocks noGrp="1"/>
          </p:cNvSpPr>
          <p:nvPr>
            <p:ph sz="quarter" idx="4"/>
          </p:nvPr>
        </p:nvSpPr>
        <p:spPr/>
        <p:txBody>
          <a:bodyPr/>
          <a:lstStyle/>
          <a:p>
            <a:pPr>
              <a:buNone/>
            </a:pPr>
            <a:r>
              <a:rPr lang="en-US" dirty="0" smtClean="0"/>
              <a:t>Identify</a:t>
            </a:r>
          </a:p>
          <a:p>
            <a:pPr>
              <a:buNone/>
            </a:pPr>
            <a:r>
              <a:rPr lang="en-US" dirty="0" smtClean="0"/>
              <a:t>Describe</a:t>
            </a:r>
          </a:p>
          <a:p>
            <a:pPr>
              <a:buNone/>
            </a:pPr>
            <a:r>
              <a:rPr lang="en-US" dirty="0" smtClean="0"/>
              <a:t>Explain</a:t>
            </a:r>
          </a:p>
          <a:p>
            <a:pPr>
              <a:buNone/>
            </a:pPr>
            <a:r>
              <a:rPr lang="en-US" dirty="0" smtClean="0"/>
              <a:t>Relate</a:t>
            </a:r>
          </a:p>
          <a:p>
            <a:pPr>
              <a:buNone/>
            </a:pPr>
            <a:r>
              <a:rPr lang="en-US" dirty="0" smtClean="0"/>
              <a:t>Determine</a:t>
            </a:r>
          </a:p>
          <a:p>
            <a:pPr>
              <a:buNone/>
            </a:pPr>
            <a:r>
              <a:rPr lang="en-US" dirty="0" smtClean="0"/>
              <a:t>State </a:t>
            </a:r>
          </a:p>
          <a:p>
            <a:pPr>
              <a:buNone/>
            </a:pPr>
            <a:r>
              <a:rPr lang="en-US" dirty="0" smtClean="0"/>
              <a:t>Differentiate</a:t>
            </a:r>
          </a:p>
          <a:p>
            <a:pPr>
              <a:buNone/>
            </a:pPr>
            <a:r>
              <a:rPr lang="en-US" dirty="0" smtClean="0"/>
              <a:t>Define</a:t>
            </a:r>
          </a:p>
          <a:p>
            <a:pPr>
              <a:buNone/>
            </a:pPr>
            <a:r>
              <a:rPr lang="en-US" dirty="0" smtClean="0"/>
              <a:t>Classify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4400" dirty="0" smtClean="0"/>
              <a:t>The Anchor Standards for Reading provide the broad standards that students should understand and be able to do at the end of their K-12 school experience.  </a:t>
            </a:r>
            <a:endParaRPr lang="en-US" sz="4400" dirty="0"/>
          </a:p>
        </p:txBody>
      </p:sp>
      <p:sp>
        <p:nvSpPr>
          <p:cNvPr id="3" name="Title 2"/>
          <p:cNvSpPr>
            <a:spLocks noGrp="1"/>
          </p:cNvSpPr>
          <p:nvPr>
            <p:ph type="title"/>
          </p:nvPr>
        </p:nvSpPr>
        <p:spPr/>
        <p:txBody>
          <a:bodyPr/>
          <a:lstStyle/>
          <a:p>
            <a:pPr algn="ctr"/>
            <a:r>
              <a:rPr lang="en-US" dirty="0" smtClean="0"/>
              <a:t>Anchor Standards for Reading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800" dirty="0" smtClean="0"/>
              <a:t>Key Ideas and Details</a:t>
            </a:r>
          </a:p>
          <a:p>
            <a:r>
              <a:rPr lang="en-US" sz="4800" dirty="0" smtClean="0"/>
              <a:t>Craft and Structure</a:t>
            </a:r>
          </a:p>
          <a:p>
            <a:r>
              <a:rPr lang="en-US" sz="4800" dirty="0" smtClean="0"/>
              <a:t>Integration of Knowledge and Ideas</a:t>
            </a:r>
          </a:p>
          <a:p>
            <a:r>
              <a:rPr lang="en-US" sz="4800" dirty="0" smtClean="0"/>
              <a:t>Range of Reading and Level of Text Complexity</a:t>
            </a:r>
            <a:endParaRPr lang="en-US" sz="4800" dirty="0"/>
          </a:p>
        </p:txBody>
      </p:sp>
      <p:sp>
        <p:nvSpPr>
          <p:cNvPr id="3" name="Title 2"/>
          <p:cNvSpPr>
            <a:spLocks noGrp="1"/>
          </p:cNvSpPr>
          <p:nvPr>
            <p:ph type="title"/>
          </p:nvPr>
        </p:nvSpPr>
        <p:spPr/>
        <p:txBody>
          <a:bodyPr/>
          <a:lstStyle/>
          <a:p>
            <a:r>
              <a:rPr lang="en-US" dirty="0" smtClean="0"/>
              <a:t>Anchor Standard Subcategories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dirty="0" smtClean="0"/>
              <a:t>Anchor Standard # 1 (Key Ideas and Details)</a:t>
            </a:r>
          </a:p>
          <a:p>
            <a:pPr marL="624078" indent="-514350">
              <a:buNone/>
            </a:pPr>
            <a:r>
              <a:rPr lang="en-US" sz="2000" dirty="0" smtClean="0"/>
              <a:t>Read closely to determine what the text says explicitly and to make logical inferences from it; cite specific textual evidence when writing or speaking to support conclusions drawn from the text.</a:t>
            </a:r>
          </a:p>
          <a:p>
            <a:pPr marL="624078" indent="-514350">
              <a:buNone/>
            </a:pPr>
            <a:r>
              <a:rPr lang="en-US" sz="2000" dirty="0" smtClean="0"/>
              <a:t>Reading Standard # 1 (History/Social Studies – 6-8) </a:t>
            </a:r>
          </a:p>
          <a:p>
            <a:pPr marL="624078" indent="-514350">
              <a:buNone/>
            </a:pPr>
            <a:r>
              <a:rPr lang="en-US" sz="2000" dirty="0" smtClean="0"/>
              <a:t>Cite specific textual evidence to support analysis of primary and secondary sources. </a:t>
            </a:r>
          </a:p>
          <a:p>
            <a:pPr marL="624078" indent="-514350">
              <a:buNone/>
            </a:pPr>
            <a:r>
              <a:rPr lang="en-US" sz="2000" dirty="0" smtClean="0"/>
              <a:t>Reading Standard # 1 (Science and Technical Subjects – 6-8)</a:t>
            </a:r>
          </a:p>
          <a:p>
            <a:pPr marL="624078" indent="-514350">
              <a:buNone/>
            </a:pPr>
            <a:r>
              <a:rPr lang="en-US" sz="2000" dirty="0" smtClean="0"/>
              <a:t> Cite specific textual evidence to support analysis of science and technical texts. </a:t>
            </a:r>
          </a:p>
          <a:p>
            <a:pPr marL="624078" indent="-514350">
              <a:buNone/>
            </a:pPr>
            <a:endParaRPr lang="en-US" sz="2000" dirty="0"/>
          </a:p>
        </p:txBody>
      </p:sp>
      <p:sp>
        <p:nvSpPr>
          <p:cNvPr id="3" name="Title 2"/>
          <p:cNvSpPr>
            <a:spLocks noGrp="1"/>
          </p:cNvSpPr>
          <p:nvPr>
            <p:ph type="title"/>
          </p:nvPr>
        </p:nvSpPr>
        <p:spPr/>
        <p:txBody>
          <a:bodyPr/>
          <a:lstStyle/>
          <a:p>
            <a:r>
              <a:rPr lang="en-US" dirty="0" smtClean="0"/>
              <a:t>General to Specific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2400" dirty="0" smtClean="0"/>
              <a:t> Science and Technical Subjects - Grades 6-8</a:t>
            </a:r>
          </a:p>
          <a:p>
            <a:pPr marL="624078" indent="-514350">
              <a:buAutoNum type="arabicPeriod"/>
            </a:pPr>
            <a:r>
              <a:rPr lang="en-US" sz="2400" dirty="0" smtClean="0"/>
              <a:t>Cite specific textual evidence to support analysis of science and technical texts.</a:t>
            </a:r>
          </a:p>
          <a:p>
            <a:pPr marL="624078" indent="-514350">
              <a:buNone/>
            </a:pPr>
            <a:r>
              <a:rPr lang="en-US" sz="2400" dirty="0" smtClean="0"/>
              <a:t>Grades 9-10</a:t>
            </a:r>
          </a:p>
          <a:p>
            <a:pPr marL="624078" indent="-514350">
              <a:buAutoNum type="arabicPeriod"/>
            </a:pPr>
            <a:r>
              <a:rPr lang="en-US" sz="2400" dirty="0" smtClean="0"/>
              <a:t>Cite specific textual evidence to support analysis of science and technical texts, attending to precise details of explanations or descriptions.</a:t>
            </a:r>
          </a:p>
          <a:p>
            <a:pPr marL="624078" indent="-514350">
              <a:buNone/>
            </a:pPr>
            <a:r>
              <a:rPr lang="en-US" sz="2400" dirty="0" smtClean="0"/>
              <a:t>Grades 11-12</a:t>
            </a:r>
          </a:p>
          <a:p>
            <a:pPr marL="624078" indent="-514350">
              <a:buFont typeface="+mj-lt"/>
              <a:buAutoNum type="arabicPeriod"/>
            </a:pPr>
            <a:r>
              <a:rPr lang="en-US" sz="2400" dirty="0" smtClean="0"/>
              <a:t>Cite specific textual evidence to support analysis of science and technical texts, attending to important distinctions the author makes and to any gaps or inconsistencies in the account. </a:t>
            </a:r>
            <a:endParaRPr lang="en-US" sz="2400" dirty="0"/>
          </a:p>
        </p:txBody>
      </p:sp>
      <p:sp>
        <p:nvSpPr>
          <p:cNvPr id="3" name="Title 2"/>
          <p:cNvSpPr>
            <a:spLocks noGrp="1"/>
          </p:cNvSpPr>
          <p:nvPr>
            <p:ph type="title"/>
          </p:nvPr>
        </p:nvSpPr>
        <p:spPr/>
        <p:txBody>
          <a:bodyPr/>
          <a:lstStyle/>
          <a:p>
            <a:r>
              <a:rPr lang="en-US" dirty="0" smtClean="0"/>
              <a:t>Increasing Rigor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 to the COS</a:t>
            </a:r>
            <a:endParaRPr lang="en-US" dirty="0"/>
          </a:p>
        </p:txBody>
      </p:sp>
      <p:sp>
        <p:nvSpPr>
          <p:cNvPr id="3" name="Text Placeholder 2"/>
          <p:cNvSpPr>
            <a:spLocks noGrp="1"/>
          </p:cNvSpPr>
          <p:nvPr>
            <p:ph type="body" idx="1"/>
          </p:nvPr>
        </p:nvSpPr>
        <p:spPr>
          <a:xfrm>
            <a:off x="533400" y="5410200"/>
            <a:ext cx="4040188" cy="762000"/>
          </a:xfrm>
        </p:spPr>
        <p:txBody>
          <a:bodyPr>
            <a:normAutofit/>
          </a:bodyPr>
          <a:lstStyle/>
          <a:p>
            <a:r>
              <a:rPr lang="en-US" sz="1800" dirty="0" smtClean="0"/>
              <a:t>Grade 7 Social Studies</a:t>
            </a:r>
          </a:p>
          <a:p>
            <a:r>
              <a:rPr lang="en-US" sz="1800" dirty="0" smtClean="0"/>
              <a:t>Standard # 2</a:t>
            </a:r>
            <a:endParaRPr lang="en-US" sz="1800" dirty="0"/>
          </a:p>
        </p:txBody>
      </p:sp>
      <p:sp>
        <p:nvSpPr>
          <p:cNvPr id="4" name="Text Placeholder 3"/>
          <p:cNvSpPr>
            <a:spLocks noGrp="1"/>
          </p:cNvSpPr>
          <p:nvPr>
            <p:ph type="body" sz="half" idx="3"/>
          </p:nvPr>
        </p:nvSpPr>
        <p:spPr/>
        <p:txBody>
          <a:bodyPr>
            <a:normAutofit/>
          </a:bodyPr>
          <a:lstStyle/>
          <a:p>
            <a:r>
              <a:rPr lang="en-US" sz="1800" dirty="0" smtClean="0"/>
              <a:t>Grade 6-8 Reading Standard # 4</a:t>
            </a:r>
            <a:endParaRPr lang="en-US" sz="1800" dirty="0"/>
          </a:p>
        </p:txBody>
      </p:sp>
      <p:sp>
        <p:nvSpPr>
          <p:cNvPr id="5" name="Content Placeholder 4"/>
          <p:cNvSpPr>
            <a:spLocks noGrp="1"/>
          </p:cNvSpPr>
          <p:nvPr>
            <p:ph sz="quarter" idx="2"/>
          </p:nvPr>
        </p:nvSpPr>
        <p:spPr>
          <a:xfrm>
            <a:off x="457200" y="1295400"/>
            <a:ext cx="4040188" cy="3941763"/>
          </a:xfrm>
        </p:spPr>
        <p:txBody>
          <a:bodyPr/>
          <a:lstStyle/>
          <a:p>
            <a:pPr>
              <a:buNone/>
            </a:pPr>
            <a:r>
              <a:rPr lang="en-US" dirty="0" smtClean="0"/>
              <a:t>Compare the government of the United States with other governmental systems. </a:t>
            </a:r>
          </a:p>
          <a:p>
            <a:pPr>
              <a:buNone/>
            </a:pPr>
            <a:r>
              <a:rPr lang="en-US" dirty="0" smtClean="0"/>
              <a:t>Examples:  monarchy, limited monarchy, oligarchy, dictatorship, theocracy, pure democracy</a:t>
            </a:r>
          </a:p>
          <a:p>
            <a:pPr algn="ctr">
              <a:buNone/>
            </a:pPr>
            <a:endParaRPr lang="en-US" dirty="0" smtClean="0"/>
          </a:p>
          <a:p>
            <a:pPr algn="ctr">
              <a:buNone/>
            </a:pPr>
            <a:endParaRPr lang="en-US" dirty="0"/>
          </a:p>
        </p:txBody>
      </p:sp>
      <p:sp>
        <p:nvSpPr>
          <p:cNvPr id="6" name="Content Placeholder 5"/>
          <p:cNvSpPr>
            <a:spLocks noGrp="1"/>
          </p:cNvSpPr>
          <p:nvPr>
            <p:ph sz="quarter" idx="4"/>
          </p:nvPr>
        </p:nvSpPr>
        <p:spPr>
          <a:xfrm>
            <a:off x="4645025" y="1219200"/>
            <a:ext cx="4041775" cy="4166857"/>
          </a:xfrm>
        </p:spPr>
        <p:txBody>
          <a:bodyPr/>
          <a:lstStyle/>
          <a:p>
            <a:pPr>
              <a:buNone/>
            </a:pPr>
            <a:r>
              <a:rPr lang="en-US" dirty="0" smtClean="0"/>
              <a:t>Determine the meaning of words and phrases as they are used in a text, including vocabulary specific to domains related to history/social studies.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4800" dirty="0" smtClean="0"/>
              <a:t>The Anchor Standards for Writing provide the broad standards that students should understand and be able to do at the end of their K-12 school experience.  </a:t>
            </a:r>
          </a:p>
          <a:p>
            <a:pPr>
              <a:buNone/>
            </a:pPr>
            <a:endParaRPr lang="en-US" sz="4800" dirty="0"/>
          </a:p>
        </p:txBody>
      </p:sp>
      <p:sp>
        <p:nvSpPr>
          <p:cNvPr id="3" name="Title 2"/>
          <p:cNvSpPr>
            <a:spLocks noGrp="1"/>
          </p:cNvSpPr>
          <p:nvPr>
            <p:ph type="title"/>
          </p:nvPr>
        </p:nvSpPr>
        <p:spPr/>
        <p:txBody>
          <a:bodyPr>
            <a:normAutofit/>
          </a:bodyPr>
          <a:lstStyle/>
          <a:p>
            <a:pPr algn="ctr"/>
            <a:r>
              <a:rPr lang="en-US" dirty="0" smtClean="0"/>
              <a:t>Anchor Standards for Writing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767072"/>
          </a:xfrm>
        </p:spPr>
        <p:txBody>
          <a:bodyPr>
            <a:normAutofit/>
          </a:bodyPr>
          <a:lstStyle/>
          <a:p>
            <a:pPr>
              <a:buNone/>
            </a:pPr>
            <a:endParaRPr lang="en-US" sz="2800" u="sng" dirty="0" smtClean="0"/>
          </a:p>
          <a:p>
            <a:pPr>
              <a:buNone/>
            </a:pPr>
            <a:r>
              <a:rPr lang="en-US" sz="2800" u="sng" dirty="0" smtClean="0"/>
              <a:t>Participants will gain an awareness of</a:t>
            </a:r>
            <a:r>
              <a:rPr lang="en-US" sz="2800" dirty="0" smtClean="0"/>
              <a:t>:</a:t>
            </a:r>
          </a:p>
          <a:p>
            <a:pPr>
              <a:buNone/>
            </a:pPr>
            <a:endParaRPr lang="en-US" sz="2800" dirty="0" smtClean="0"/>
          </a:p>
          <a:p>
            <a:endParaRPr lang="en-US" sz="2800" dirty="0" smtClean="0"/>
          </a:p>
          <a:p>
            <a:r>
              <a:rPr lang="en-US" sz="2800" dirty="0" smtClean="0"/>
              <a:t>Origin of the Common Core State Standards</a:t>
            </a:r>
          </a:p>
          <a:p>
            <a:r>
              <a:rPr lang="en-US" sz="2800" dirty="0" smtClean="0"/>
              <a:t>The Literacy Standards in History/Social Studies, Science, and Technical Subjects</a:t>
            </a:r>
          </a:p>
          <a:p>
            <a:endParaRPr lang="en-US" sz="2800" dirty="0" smtClean="0"/>
          </a:p>
          <a:p>
            <a:pPr>
              <a:buNone/>
            </a:pPr>
            <a:r>
              <a:rPr lang="en-US" sz="2800" dirty="0" smtClean="0"/>
              <a:t> </a:t>
            </a:r>
          </a:p>
          <a:p>
            <a:pPr>
              <a:buNone/>
            </a:pPr>
            <a:endParaRPr lang="en-US" sz="2800" dirty="0" smtClean="0"/>
          </a:p>
        </p:txBody>
      </p:sp>
      <p:sp>
        <p:nvSpPr>
          <p:cNvPr id="3" name="Title 2"/>
          <p:cNvSpPr>
            <a:spLocks noGrp="1"/>
          </p:cNvSpPr>
          <p:nvPr>
            <p:ph type="title"/>
          </p:nvPr>
        </p:nvSpPr>
        <p:spPr>
          <a:xfrm>
            <a:off x="457200" y="152400"/>
            <a:ext cx="8229600" cy="1143000"/>
          </a:xfrm>
        </p:spPr>
        <p:txBody>
          <a:bodyPr>
            <a:normAutofit/>
          </a:bodyPr>
          <a:lstStyle/>
          <a:p>
            <a:r>
              <a:rPr lang="en-US" sz="4000" dirty="0" smtClean="0"/>
              <a:t>Outcomes for the Day</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800" dirty="0" smtClean="0"/>
              <a:t>Text Types and Purposes</a:t>
            </a:r>
          </a:p>
          <a:p>
            <a:r>
              <a:rPr lang="en-US" sz="4800" dirty="0" smtClean="0"/>
              <a:t>Production and Distribution of Writing</a:t>
            </a:r>
          </a:p>
          <a:p>
            <a:r>
              <a:rPr lang="en-US" sz="4800" dirty="0" smtClean="0"/>
              <a:t>Research to Build and Present Knowledge</a:t>
            </a:r>
          </a:p>
          <a:p>
            <a:r>
              <a:rPr lang="en-US" sz="4800" dirty="0" smtClean="0"/>
              <a:t>Range of Writing</a:t>
            </a:r>
            <a:endParaRPr lang="en-US" sz="4800" dirty="0"/>
          </a:p>
        </p:txBody>
      </p:sp>
      <p:sp>
        <p:nvSpPr>
          <p:cNvPr id="3" name="Title 2"/>
          <p:cNvSpPr>
            <a:spLocks noGrp="1"/>
          </p:cNvSpPr>
          <p:nvPr>
            <p:ph type="title"/>
          </p:nvPr>
        </p:nvSpPr>
        <p:spPr/>
        <p:txBody>
          <a:bodyPr/>
          <a:lstStyle/>
          <a:p>
            <a:r>
              <a:rPr lang="en-US" dirty="0" smtClean="0"/>
              <a:t>Anchor Standard Subcategories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 Specific</a:t>
            </a:r>
            <a:endParaRPr lang="en-US" dirty="0"/>
          </a:p>
        </p:txBody>
      </p:sp>
      <p:sp>
        <p:nvSpPr>
          <p:cNvPr id="3" name="Text Placeholder 2"/>
          <p:cNvSpPr>
            <a:spLocks noGrp="1"/>
          </p:cNvSpPr>
          <p:nvPr>
            <p:ph type="body" idx="1"/>
          </p:nvPr>
        </p:nvSpPr>
        <p:spPr/>
        <p:txBody>
          <a:bodyPr>
            <a:normAutofit lnSpcReduction="10000"/>
          </a:bodyPr>
          <a:lstStyle/>
          <a:p>
            <a:r>
              <a:rPr lang="en-US" dirty="0" smtClean="0"/>
              <a:t>Research to Build and Present Knowledge</a:t>
            </a:r>
            <a:endParaRPr lang="en-US" dirty="0"/>
          </a:p>
        </p:txBody>
      </p:sp>
      <p:sp>
        <p:nvSpPr>
          <p:cNvPr id="4" name="Text Placeholder 3"/>
          <p:cNvSpPr>
            <a:spLocks noGrp="1"/>
          </p:cNvSpPr>
          <p:nvPr>
            <p:ph type="body" sz="half" idx="3"/>
          </p:nvPr>
        </p:nvSpPr>
        <p:spPr/>
        <p:txBody>
          <a:bodyPr>
            <a:normAutofit fontScale="77500" lnSpcReduction="20000"/>
          </a:bodyPr>
          <a:lstStyle/>
          <a:p>
            <a:r>
              <a:rPr lang="en-US" dirty="0" smtClean="0"/>
              <a:t>History/Social Studies, Science, and Technical Subjects</a:t>
            </a:r>
            <a:endParaRPr lang="en-US" dirty="0"/>
          </a:p>
        </p:txBody>
      </p:sp>
      <p:sp>
        <p:nvSpPr>
          <p:cNvPr id="5" name="Content Placeholder 4"/>
          <p:cNvSpPr>
            <a:spLocks noGrp="1"/>
          </p:cNvSpPr>
          <p:nvPr>
            <p:ph sz="quarter" idx="2"/>
          </p:nvPr>
        </p:nvSpPr>
        <p:spPr/>
        <p:txBody>
          <a:bodyPr>
            <a:normAutofit/>
          </a:bodyPr>
          <a:lstStyle/>
          <a:p>
            <a:pPr>
              <a:buNone/>
            </a:pPr>
            <a:r>
              <a:rPr lang="en-US" dirty="0" smtClean="0"/>
              <a:t>Anchor Standard # 8 </a:t>
            </a:r>
          </a:p>
          <a:p>
            <a:pPr>
              <a:buNone/>
            </a:pPr>
            <a:r>
              <a:rPr lang="en-US" dirty="0" smtClean="0"/>
              <a:t>8. Gather relevant information from multiple print and digital sources, assess the credibility and accuracy of each source, and integrate the information while avoiding plagiarism. </a:t>
            </a:r>
          </a:p>
          <a:p>
            <a:pPr>
              <a:buNone/>
            </a:pPr>
            <a:endParaRPr lang="en-US" dirty="0"/>
          </a:p>
        </p:txBody>
      </p:sp>
      <p:sp>
        <p:nvSpPr>
          <p:cNvPr id="6" name="Content Placeholder 5"/>
          <p:cNvSpPr>
            <a:spLocks noGrp="1"/>
          </p:cNvSpPr>
          <p:nvPr>
            <p:ph sz="quarter" idx="4"/>
          </p:nvPr>
        </p:nvSpPr>
        <p:spPr/>
        <p:txBody>
          <a:bodyPr>
            <a:normAutofit fontScale="77500" lnSpcReduction="20000"/>
          </a:bodyPr>
          <a:lstStyle/>
          <a:p>
            <a:pPr>
              <a:buNone/>
            </a:pPr>
            <a:r>
              <a:rPr lang="en-US" dirty="0" smtClean="0"/>
              <a:t>Writing Standard # 8 </a:t>
            </a:r>
          </a:p>
          <a:p>
            <a:pPr>
              <a:buNone/>
            </a:pPr>
            <a:r>
              <a:rPr lang="en-US" dirty="0" smtClean="0"/>
              <a:t>(Grades 9-10)</a:t>
            </a:r>
          </a:p>
          <a:p>
            <a:pPr>
              <a:buNone/>
            </a:pPr>
            <a:endParaRPr lang="en-US" dirty="0" smtClean="0"/>
          </a:p>
          <a:p>
            <a:pPr>
              <a:buNone/>
            </a:pPr>
            <a:r>
              <a:rPr lang="en-US" dirty="0" smtClean="0"/>
              <a:t>8.  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Complement to the COS</a:t>
            </a:r>
            <a:endParaRPr lang="en-US" dirty="0"/>
          </a:p>
        </p:txBody>
      </p:sp>
      <p:sp>
        <p:nvSpPr>
          <p:cNvPr id="3" name="Text Placeholder 2"/>
          <p:cNvSpPr>
            <a:spLocks noGrp="1"/>
          </p:cNvSpPr>
          <p:nvPr>
            <p:ph type="body" idx="1"/>
          </p:nvPr>
        </p:nvSpPr>
        <p:spPr/>
        <p:txBody>
          <a:bodyPr>
            <a:normAutofit/>
          </a:bodyPr>
          <a:lstStyle/>
          <a:p>
            <a:r>
              <a:rPr lang="en-US" sz="2000" dirty="0" smtClean="0"/>
              <a:t>Science COS Standard # 8</a:t>
            </a:r>
            <a:endParaRPr lang="en-US" sz="2000" dirty="0"/>
          </a:p>
        </p:txBody>
      </p:sp>
      <p:sp>
        <p:nvSpPr>
          <p:cNvPr id="4" name="Text Placeholder 3"/>
          <p:cNvSpPr>
            <a:spLocks noGrp="1"/>
          </p:cNvSpPr>
          <p:nvPr>
            <p:ph type="body" sz="half" idx="3"/>
          </p:nvPr>
        </p:nvSpPr>
        <p:spPr/>
        <p:txBody>
          <a:bodyPr/>
          <a:lstStyle/>
          <a:p>
            <a:r>
              <a:rPr lang="en-US" dirty="0" smtClean="0"/>
              <a:t>Writing Standard # 9</a:t>
            </a:r>
            <a:endParaRPr lang="en-US" dirty="0"/>
          </a:p>
        </p:txBody>
      </p:sp>
      <p:sp>
        <p:nvSpPr>
          <p:cNvPr id="5" name="Content Placeholder 4"/>
          <p:cNvSpPr>
            <a:spLocks noGrp="1"/>
          </p:cNvSpPr>
          <p:nvPr>
            <p:ph sz="quarter" idx="2"/>
          </p:nvPr>
        </p:nvSpPr>
        <p:spPr/>
        <p:txBody>
          <a:bodyPr/>
          <a:lstStyle/>
          <a:p>
            <a:r>
              <a:rPr lang="en-US" dirty="0" smtClean="0"/>
              <a:t>Describe how Earth’s rotation, Earth’s axial tilt, and distance from the equator cause variations in the heating and cooling of various locations on Earth.</a:t>
            </a:r>
          </a:p>
          <a:p>
            <a:pPr>
              <a:buNone/>
            </a:pPr>
            <a:endParaRPr lang="en-US" dirty="0" smtClean="0"/>
          </a:p>
          <a:p>
            <a:endParaRPr lang="en-US" dirty="0"/>
          </a:p>
        </p:txBody>
      </p:sp>
      <p:sp>
        <p:nvSpPr>
          <p:cNvPr id="6" name="Content Placeholder 5"/>
          <p:cNvSpPr>
            <a:spLocks noGrp="1"/>
          </p:cNvSpPr>
          <p:nvPr>
            <p:ph sz="quarter" idx="4"/>
          </p:nvPr>
        </p:nvSpPr>
        <p:spPr/>
        <p:txBody>
          <a:bodyPr/>
          <a:lstStyle/>
          <a:p>
            <a:r>
              <a:rPr lang="en-US" dirty="0" smtClean="0"/>
              <a:t>Draw evidence from informational texts to support analysis, reflection, and research.</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4000" dirty="0" smtClean="0"/>
              <a:t>This webinar is intended to provide a general overview. </a:t>
            </a:r>
          </a:p>
          <a:p>
            <a:pPr>
              <a:buNone/>
            </a:pPr>
            <a:endParaRPr lang="en-US" sz="4000" dirty="0" smtClean="0"/>
          </a:p>
          <a:p>
            <a:pPr>
              <a:buFont typeface="Wingdings" pitchFamily="2" charset="2"/>
              <a:buChar char="Ø"/>
            </a:pPr>
            <a:r>
              <a:rPr lang="en-US" sz="4000" dirty="0" smtClean="0"/>
              <a:t>More intensive professional development will follow in Phase 2.  </a:t>
            </a:r>
            <a:endParaRPr lang="en-US" sz="4000" dirty="0"/>
          </a:p>
        </p:txBody>
      </p:sp>
      <p:sp>
        <p:nvSpPr>
          <p:cNvPr id="3" name="Title 2"/>
          <p:cNvSpPr>
            <a:spLocks noGrp="1"/>
          </p:cNvSpPr>
          <p:nvPr>
            <p:ph type="title"/>
          </p:nvPr>
        </p:nvSpPr>
        <p:spPr/>
        <p:txBody>
          <a:bodyPr/>
          <a:lstStyle/>
          <a:p>
            <a:r>
              <a:rPr lang="en-US" dirty="0" smtClean="0"/>
              <a:t>Important Note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sz="3200" dirty="0" smtClean="0"/>
              <a:t>Pam Higgins – </a:t>
            </a:r>
            <a:r>
              <a:rPr lang="en-US" sz="3200" dirty="0" smtClean="0">
                <a:hlinkClick r:id="rId3"/>
              </a:rPr>
              <a:t>phiggins@alsde.edu</a:t>
            </a:r>
            <a:endParaRPr lang="en-US" sz="3200" dirty="0" smtClean="0"/>
          </a:p>
          <a:p>
            <a:pPr>
              <a:buNone/>
            </a:pPr>
            <a:endParaRPr lang="en-US" sz="3200" dirty="0" smtClean="0"/>
          </a:p>
          <a:p>
            <a:pPr>
              <a:buNone/>
            </a:pPr>
            <a:r>
              <a:rPr lang="en-US" sz="3200" dirty="0" smtClean="0"/>
              <a:t>Steve McAliley – </a:t>
            </a:r>
            <a:r>
              <a:rPr lang="en-US" sz="3200" dirty="0" smtClean="0">
                <a:hlinkClick r:id="rId4"/>
              </a:rPr>
              <a:t>stevemc@alsde.edu</a:t>
            </a:r>
            <a:endParaRPr lang="en-US" sz="3200" dirty="0" smtClean="0"/>
          </a:p>
          <a:p>
            <a:pPr>
              <a:buNone/>
            </a:pPr>
            <a:endParaRPr lang="en-US" sz="3200" dirty="0" smtClean="0"/>
          </a:p>
          <a:p>
            <a:pPr>
              <a:buNone/>
            </a:pPr>
            <a:endParaRPr lang="en-US" sz="3600" dirty="0"/>
          </a:p>
        </p:txBody>
      </p:sp>
      <p:sp>
        <p:nvSpPr>
          <p:cNvPr id="3" name="Title 2"/>
          <p:cNvSpPr>
            <a:spLocks noGrp="1"/>
          </p:cNvSpPr>
          <p:nvPr>
            <p:ph type="title"/>
          </p:nvPr>
        </p:nvSpPr>
        <p:spPr/>
        <p:txBody>
          <a:bodyPr/>
          <a:lstStyle/>
          <a:p>
            <a:r>
              <a:rPr lang="en-US" dirty="0" smtClean="0"/>
              <a:t>Contact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800" dirty="0" smtClean="0"/>
          </a:p>
          <a:p>
            <a:r>
              <a:rPr lang="en-US" sz="4800" dirty="0" smtClean="0"/>
              <a:t>Math- 2012-2013</a:t>
            </a:r>
          </a:p>
          <a:p>
            <a:r>
              <a:rPr lang="en-US" sz="4800" dirty="0" smtClean="0"/>
              <a:t>ALL others- 2013-2014</a:t>
            </a:r>
          </a:p>
          <a:p>
            <a:pPr>
              <a:buNone/>
            </a:pPr>
            <a:endParaRPr lang="en-US" sz="4800" dirty="0"/>
          </a:p>
        </p:txBody>
      </p:sp>
      <p:sp>
        <p:nvSpPr>
          <p:cNvPr id="3" name="Title 2"/>
          <p:cNvSpPr>
            <a:spLocks noGrp="1"/>
          </p:cNvSpPr>
          <p:nvPr>
            <p:ph type="title"/>
          </p:nvPr>
        </p:nvSpPr>
        <p:spPr/>
        <p:txBody>
          <a:bodyPr/>
          <a:lstStyle/>
          <a:p>
            <a:r>
              <a:rPr lang="en-US" dirty="0" smtClean="0"/>
              <a:t>Implementation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Prepared Graduate Defined</a:t>
            </a:r>
            <a:endParaRPr lang="en-US" dirty="0"/>
          </a:p>
        </p:txBody>
      </p:sp>
      <p:sp>
        <p:nvSpPr>
          <p:cNvPr id="3" name="Text Placeholder 2"/>
          <p:cNvSpPr>
            <a:spLocks noGrp="1"/>
          </p:cNvSpPr>
          <p:nvPr>
            <p:ph type="body" idx="1"/>
          </p:nvPr>
        </p:nvSpPr>
        <p:spPr/>
        <p:txBody>
          <a:bodyPr/>
          <a:lstStyle/>
          <a:p>
            <a:r>
              <a:rPr lang="en-US" dirty="0" smtClean="0"/>
              <a:t>Knowledge and Skills</a:t>
            </a:r>
            <a:endParaRPr lang="en-US" dirty="0"/>
          </a:p>
        </p:txBody>
      </p:sp>
      <p:sp>
        <p:nvSpPr>
          <p:cNvPr id="4" name="Text Placeholder 3"/>
          <p:cNvSpPr>
            <a:spLocks noGrp="1"/>
          </p:cNvSpPr>
          <p:nvPr>
            <p:ph type="body" sz="half" idx="3"/>
          </p:nvPr>
        </p:nvSpPr>
        <p:spPr/>
        <p:txBody>
          <a:bodyPr/>
          <a:lstStyle/>
          <a:p>
            <a:r>
              <a:rPr lang="en-US" dirty="0" smtClean="0"/>
              <a:t>Ability to Apply Learning</a:t>
            </a:r>
            <a:endParaRPr lang="en-US" dirty="0"/>
          </a:p>
        </p:txBody>
      </p:sp>
      <p:sp>
        <p:nvSpPr>
          <p:cNvPr id="5" name="Content Placeholder 4"/>
          <p:cNvSpPr>
            <a:spLocks noGrp="1"/>
          </p:cNvSpPr>
          <p:nvPr>
            <p:ph sz="quarter" idx="2"/>
          </p:nvPr>
        </p:nvSpPr>
        <p:spPr/>
        <p:txBody>
          <a:bodyPr/>
          <a:lstStyle/>
          <a:p>
            <a:pPr>
              <a:buNone/>
            </a:pPr>
            <a:r>
              <a:rPr lang="en-US" dirty="0" smtClean="0"/>
              <a:t>Possesses the knowledge and skills needed to enroll and succeed in credit-bearing, first-year courses at a two or four year college, trade school, technical school, without the need for remediation.</a:t>
            </a:r>
            <a:endParaRPr lang="en-US" dirty="0"/>
          </a:p>
        </p:txBody>
      </p:sp>
      <p:sp>
        <p:nvSpPr>
          <p:cNvPr id="6" name="Content Placeholder 5"/>
          <p:cNvSpPr>
            <a:spLocks noGrp="1"/>
          </p:cNvSpPr>
          <p:nvPr>
            <p:ph sz="quarter" idx="4"/>
          </p:nvPr>
        </p:nvSpPr>
        <p:spPr/>
        <p:txBody>
          <a:bodyPr>
            <a:normAutofit lnSpcReduction="10000"/>
          </a:bodyPr>
          <a:lstStyle/>
          <a:p>
            <a:pPr>
              <a:buNone/>
            </a:pPr>
            <a:r>
              <a:rPr lang="en-US" dirty="0" smtClean="0"/>
              <a:t>Possesses the ability to apply core academic skills to real-world situations through collaboration with peers in problem solving, precision, and punctuality in delivery of a product, and has a desire to be a life-long learner.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C2400"/>
                </a:solidFill>
              </a:rPr>
              <a:t>Overall ELA Structure</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normAutofit lnSpcReduction="10000"/>
          </a:bodyPr>
          <a:lstStyle/>
          <a:p>
            <a:pPr>
              <a:buNone/>
            </a:pPr>
            <a:r>
              <a:rPr lang="en-US" dirty="0" smtClean="0"/>
              <a:t>K-5</a:t>
            </a:r>
          </a:p>
          <a:p>
            <a:pPr>
              <a:spcAft>
                <a:spcPts val="600"/>
              </a:spcAft>
              <a:buNone/>
            </a:pPr>
            <a:r>
              <a:rPr lang="en-US" dirty="0" smtClean="0"/>
              <a:t>6-12 ELA</a:t>
            </a:r>
          </a:p>
          <a:p>
            <a:pPr>
              <a:buNone/>
            </a:pPr>
            <a:r>
              <a:rPr lang="en-US" b="1" dirty="0" smtClean="0"/>
              <a:t>6-12 Literacy in History/Social Studies, Science &amp; Technical Subjects (complements content standards)</a:t>
            </a:r>
          </a:p>
          <a:p>
            <a:pPr>
              <a:buNone/>
            </a:pPr>
            <a:r>
              <a:rPr lang="en-US" dirty="0" smtClean="0"/>
              <a:t>Appendix A</a:t>
            </a:r>
          </a:p>
          <a:p>
            <a:pPr>
              <a:buNone/>
            </a:pPr>
            <a:r>
              <a:rPr lang="en-US" dirty="0" smtClean="0"/>
              <a:t>Appendix B</a:t>
            </a:r>
          </a:p>
          <a:p>
            <a:pPr>
              <a:buNone/>
            </a:pPr>
            <a:r>
              <a:rPr lang="en-US" dirty="0" smtClean="0"/>
              <a:t>Appendix C</a:t>
            </a:r>
          </a:p>
          <a:p>
            <a:pPr>
              <a:buNone/>
            </a:pPr>
            <a:endParaRPr lang="en-US" dirty="0"/>
          </a:p>
        </p:txBody>
      </p:sp>
      <p:graphicFrame>
        <p:nvGraphicFramePr>
          <p:cNvPr id="7" name="Content Placeholder 4"/>
          <p:cNvGraphicFramePr>
            <a:graphicFrameLocks noGrp="1"/>
          </p:cNvGraphicFramePr>
          <p:nvPr>
            <p:ph sz="quarter" idx="4"/>
          </p:nvPr>
        </p:nvGraphicFramePr>
        <p:xfrm>
          <a:off x="4645025" y="1444625"/>
          <a:ext cx="4041775" cy="394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r>
              <a:rPr lang="en-US" sz="2400" dirty="0" smtClean="0"/>
              <a:t>Strands are closely connected</a:t>
            </a:r>
          </a:p>
          <a:p>
            <a:r>
              <a:rPr lang="en-US" sz="2400" dirty="0" smtClean="0"/>
              <a:t>Strands are foundational to every disciplinary content area</a:t>
            </a:r>
          </a:p>
          <a:p>
            <a:endParaRPr lang="en-US" sz="2400" dirty="0" smtClean="0"/>
          </a:p>
          <a:p>
            <a:pPr algn="ctr">
              <a:buNone/>
            </a:pPr>
            <a:r>
              <a:rPr lang="en-US" sz="2400" b="1" dirty="0" smtClean="0">
                <a:solidFill>
                  <a:srgbClr val="FF0000"/>
                </a:solidFill>
              </a:rPr>
              <a:t>Big Idea: </a:t>
            </a:r>
          </a:p>
          <a:p>
            <a:pPr algn="ctr">
              <a:buNone/>
            </a:pPr>
            <a:r>
              <a:rPr lang="en-US" sz="2400" b="1" dirty="0" smtClean="0">
                <a:solidFill>
                  <a:srgbClr val="FF0000"/>
                </a:solidFill>
              </a:rPr>
              <a:t>“</a:t>
            </a:r>
            <a:r>
              <a:rPr lang="en-US" sz="2400" b="1" i="1" dirty="0" smtClean="0">
                <a:solidFill>
                  <a:srgbClr val="FF0000"/>
                </a:solidFill>
              </a:rPr>
              <a:t>Reading and writing are about thinking and making meaning essential to understanding any content area”.</a:t>
            </a:r>
          </a:p>
          <a:p>
            <a:endParaRPr lang="en-US" dirty="0" smtClean="0"/>
          </a:p>
          <a:p>
            <a:pPr>
              <a:buNone/>
            </a:pPr>
            <a:endParaRPr lang="en-US" dirty="0"/>
          </a:p>
        </p:txBody>
      </p:sp>
      <p:sp>
        <p:nvSpPr>
          <p:cNvPr id="4" name="Title 2"/>
          <p:cNvSpPr>
            <a:spLocks noGrp="1"/>
          </p:cNvSpPr>
          <p:nvPr>
            <p:ph type="title"/>
          </p:nvPr>
        </p:nvSpPr>
        <p:spPr/>
        <p:txBody>
          <a:bodyPr/>
          <a:lstStyle/>
          <a:p>
            <a:r>
              <a:rPr lang="en-US" dirty="0" smtClean="0"/>
              <a:t>Integrated Model of Literacy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smtClean="0"/>
              <a:t>Only 30% of 1992 high school seniors who enrolled in postsecondary between 1992 and 2000 and then took a remedial reading course went on to receive a degree or certificate. (National Center for Education Statistics-NCES)</a:t>
            </a:r>
          </a:p>
          <a:p>
            <a:pPr>
              <a:buFont typeface="Wingdings" pitchFamily="2" charset="2"/>
              <a:buChar char="Ø"/>
            </a:pPr>
            <a:r>
              <a:rPr lang="en-US" sz="2800" dirty="0" smtClean="0"/>
              <a:t>14% of adults read prose texts at “below basic,” and only 13% read prose texts at the “proficient” level (National Assessment of Adult Literacy, 2003)</a:t>
            </a:r>
          </a:p>
          <a:p>
            <a:pPr>
              <a:buNone/>
            </a:pPr>
            <a:endParaRPr lang="en-US" sz="2400" dirty="0"/>
          </a:p>
        </p:txBody>
      </p:sp>
      <p:sp>
        <p:nvSpPr>
          <p:cNvPr id="3" name="Title 2"/>
          <p:cNvSpPr>
            <a:spLocks noGrp="1"/>
          </p:cNvSpPr>
          <p:nvPr>
            <p:ph type="title"/>
          </p:nvPr>
        </p:nvSpPr>
        <p:spPr>
          <a:xfrm>
            <a:off x="457200" y="304800"/>
            <a:ext cx="8229600" cy="1143000"/>
          </a:xfrm>
        </p:spPr>
        <p:txBody>
          <a:bodyPr>
            <a:normAutofit fontScale="90000"/>
          </a:bodyPr>
          <a:lstStyle/>
          <a:p>
            <a:r>
              <a:rPr lang="en-US" dirty="0" smtClean="0"/>
              <a:t>Why literacy standards in all subjects?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percent of “proficient” readers had actually declined to a statistically significant  degree from 1992 (15 percent). </a:t>
            </a:r>
          </a:p>
          <a:p>
            <a:pPr>
              <a:buNone/>
            </a:pPr>
            <a:endParaRPr lang="en-US" dirty="0" smtClean="0"/>
          </a:p>
          <a:p>
            <a:r>
              <a:rPr lang="en-US" dirty="0" smtClean="0"/>
              <a:t>This low and declining achievement rate may be connected to a general lack of reading. </a:t>
            </a:r>
          </a:p>
          <a:p>
            <a:endParaRPr lang="en-US" dirty="0" smtClean="0"/>
          </a:p>
          <a:p>
            <a:pPr algn="ctr">
              <a:buNone/>
            </a:pPr>
            <a:r>
              <a:rPr lang="en-US" dirty="0" smtClean="0"/>
              <a:t>(CCRS Appendix A)</a:t>
            </a:r>
            <a:endParaRPr lang="en-US" dirty="0"/>
          </a:p>
        </p:txBody>
      </p:sp>
      <p:sp>
        <p:nvSpPr>
          <p:cNvPr id="3" name="Title 2"/>
          <p:cNvSpPr>
            <a:spLocks noGrp="1"/>
          </p:cNvSpPr>
          <p:nvPr>
            <p:ph type="title"/>
          </p:nvPr>
        </p:nvSpPr>
        <p:spPr/>
        <p:txBody>
          <a:bodyPr>
            <a:normAutofit fontScale="90000"/>
          </a:bodyPr>
          <a:lstStyle/>
          <a:p>
            <a:r>
              <a:rPr lang="en-US" dirty="0" smtClean="0"/>
              <a:t>Why literacy standards in all subjects?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Data recently released by the Alabama Commission on Higher Education shows that 34 percent of the 2010 graduating class that entered a two‐year or four‐year Alabama public college or</a:t>
            </a:r>
          </a:p>
          <a:p>
            <a:pPr>
              <a:buNone/>
            </a:pPr>
            <a:r>
              <a:rPr lang="en-US" dirty="0" smtClean="0"/>
              <a:t>	university had to take at least one remedial course.</a:t>
            </a:r>
          </a:p>
          <a:p>
            <a:pPr>
              <a:buNone/>
            </a:pPr>
            <a:endParaRPr lang="en-US" sz="1800" dirty="0" smtClean="0"/>
          </a:p>
          <a:p>
            <a:pPr algn="ctr">
              <a:buNone/>
            </a:pPr>
            <a:r>
              <a:rPr lang="en-US" sz="1800" dirty="0" smtClean="0"/>
              <a:t>Source:  </a:t>
            </a:r>
            <a:r>
              <a:rPr lang="en-US" sz="1800" smtClean="0"/>
              <a:t>The Wetumpka </a:t>
            </a:r>
            <a:r>
              <a:rPr lang="en-US" sz="1800" dirty="0" smtClean="0"/>
              <a:t>Herald (7-20-2011)</a:t>
            </a:r>
          </a:p>
          <a:p>
            <a:endParaRPr lang="en-US" dirty="0"/>
          </a:p>
        </p:txBody>
      </p:sp>
      <p:sp>
        <p:nvSpPr>
          <p:cNvPr id="3" name="Title 2"/>
          <p:cNvSpPr>
            <a:spLocks noGrp="1"/>
          </p:cNvSpPr>
          <p:nvPr>
            <p:ph type="title"/>
          </p:nvPr>
        </p:nvSpPr>
        <p:spPr/>
        <p:txBody>
          <a:bodyPr/>
          <a:lstStyle/>
          <a:p>
            <a:r>
              <a:rPr lang="en-US" dirty="0" smtClean="0"/>
              <a:t>What about Alabama?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3">
      <a:dk1>
        <a:sysClr val="windowText" lastClr="000000"/>
      </a:dk1>
      <a:lt1>
        <a:sysClr val="window" lastClr="FFFFFF"/>
      </a:lt1>
      <a:dk2>
        <a:srgbClr val="575F6D"/>
      </a:dk2>
      <a:lt2>
        <a:srgbClr val="FFF39D"/>
      </a:lt2>
      <a:accent1>
        <a:srgbClr val="990033"/>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A5B91155B9084CB97794135F2105C5" ma:contentTypeVersion="3" ma:contentTypeDescription="Create a new document." ma:contentTypeScope="" ma:versionID="9bc830456e85d2fa2db71ad76303ad62">
  <xsd:schema xmlns:xsd="http://www.w3.org/2001/XMLSchema" xmlns:xs="http://www.w3.org/2001/XMLSchema" xmlns:p="http://schemas.microsoft.com/office/2006/metadata/properties" xmlns:ns2="938df3fe-3a50-4c04-82d1-c8d45f842ffe" targetNamespace="http://schemas.microsoft.com/office/2006/metadata/properties" ma:root="true" ma:fieldsID="15fc6ea2e35b7abe53f8c60b15c5faa9" ns2:_="">
    <xsd:import namespace="938df3fe-3a50-4c04-82d1-c8d45f842ffe"/>
    <xsd:element name="properties">
      <xsd:complexType>
        <xsd:sequence>
          <xsd:element name="documentManagement">
            <xsd:complexType>
              <xsd:all>
                <xsd:element ref="ns2:Sub_x0020_Te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8df3fe-3a50-4c04-82d1-c8d45f842ffe" elementFormDefault="qualified">
    <xsd:import namespace="http://schemas.microsoft.com/office/2006/documentManagement/types"/>
    <xsd:import namespace="http://schemas.microsoft.com/office/infopath/2007/PartnerControls"/>
    <xsd:element name="Sub_x0020_Team" ma:index="8" nillable="true" ma:displayName="Subteam" ma:list="{9F656C0A-ACC5-4A82-A90A-414453F506BF}" ma:internalName="Sub_x0020_Team" ma:readOnly="fals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ub_x0020_Team xmlns="938df3fe-3a50-4c04-82d1-c8d45f842ffe" xsi:nil="true"/>
  </documentManagement>
</p:properties>
</file>

<file path=customXml/itemProps1.xml><?xml version="1.0" encoding="utf-8"?>
<ds:datastoreItem xmlns:ds="http://schemas.openxmlformats.org/officeDocument/2006/customXml" ds:itemID="{617B3F75-5D3D-4A87-AF29-87295E60F967}">
  <ds:schemaRefs>
    <ds:schemaRef ds:uri="http://schemas.microsoft.com/sharepoint/v3/contenttype/forms"/>
  </ds:schemaRefs>
</ds:datastoreItem>
</file>

<file path=customXml/itemProps2.xml><?xml version="1.0" encoding="utf-8"?>
<ds:datastoreItem xmlns:ds="http://schemas.openxmlformats.org/officeDocument/2006/customXml" ds:itemID="{BF461CAF-1426-4F1C-80A6-CD1EC29634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8df3fe-3a50-4c04-82d1-c8d45f842f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6E5318-58E1-4665-84EB-84295FA9DD15}">
  <ds:schemaRefs>
    <ds:schemaRef ds:uri="http://schemas.microsoft.com/office/2006/metadata/properties"/>
    <ds:schemaRef ds:uri="http://schemas.microsoft.com/office/infopath/2007/PartnerControls"/>
    <ds:schemaRef ds:uri="938df3fe-3a50-4c04-82d1-c8d45f842ffe"/>
  </ds:schemaRefs>
</ds:datastoreItem>
</file>

<file path=docProps/app.xml><?xml version="1.0" encoding="utf-8"?>
<Properties xmlns="http://schemas.openxmlformats.org/officeDocument/2006/extended-properties" xmlns:vt="http://schemas.openxmlformats.org/officeDocument/2006/docPropsVTypes">
  <Template/>
  <TotalTime>14127</TotalTime>
  <Words>2453</Words>
  <Application>Microsoft Office PowerPoint</Application>
  <PresentationFormat>On-screen Show (4:3)</PresentationFormat>
  <Paragraphs>216</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       Literacy  in History/Social Studies, Science, and Technical Subjects    6-12 </vt:lpstr>
      <vt:lpstr>Outcomes for the Day</vt:lpstr>
      <vt:lpstr>Implementation</vt:lpstr>
      <vt:lpstr>Prepared Graduate Defined</vt:lpstr>
      <vt:lpstr>Overall ELA Structure</vt:lpstr>
      <vt:lpstr>Integrated Model of Literacy</vt:lpstr>
      <vt:lpstr>Why literacy standards in all subjects?</vt:lpstr>
      <vt:lpstr>Why literacy standards in all subjects?</vt:lpstr>
      <vt:lpstr>What about Alabama?</vt:lpstr>
      <vt:lpstr>Slide 10</vt:lpstr>
      <vt:lpstr>2009 NAEP Reading Assessment: Distribution of literary and  informational passages </vt:lpstr>
      <vt:lpstr>2011 NAEP Writing Framework: Distribution of Communicative Purposes</vt:lpstr>
      <vt:lpstr>Academic Vocabulary</vt:lpstr>
      <vt:lpstr>Anchor Standards for Reading</vt:lpstr>
      <vt:lpstr>Anchor Standard Subcategories</vt:lpstr>
      <vt:lpstr>General to Specific</vt:lpstr>
      <vt:lpstr>Increasing Rigor</vt:lpstr>
      <vt:lpstr>Complement to the COS</vt:lpstr>
      <vt:lpstr>Anchor Standards for Writing </vt:lpstr>
      <vt:lpstr>Anchor Standard Subcategories</vt:lpstr>
      <vt:lpstr>General to Specific</vt:lpstr>
      <vt:lpstr>Complement to the COS</vt:lpstr>
      <vt:lpstr>Important Note</vt:lpstr>
      <vt:lpstr>Contact</vt:lpstr>
    </vt:vector>
  </TitlesOfParts>
  <Company>ALSDE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Alabama Course of Study: Mathematics</dc:title>
  <dc:creator>sdavis</dc:creator>
  <cp:lastModifiedBy>user</cp:lastModifiedBy>
  <cp:revision>347</cp:revision>
  <dcterms:created xsi:type="dcterms:W3CDTF">2011-02-28T13:38:46Z</dcterms:created>
  <dcterms:modified xsi:type="dcterms:W3CDTF">2012-10-29T18:35:43Z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0x01010053A5B91155B9084CB97794135F2105C5</vt:lpwstr>
  </property>
  <property fmtid="{D5CDD505-2E9C-101B-9397-08002B2CF9AE}" pid="3" name="Order">
    <vt:r8>5600</vt:r8>
  </property>
  <property fmtid="{D5CDD505-2E9C-101B-9397-08002B2CF9AE}" pid="4" name="xd_ProgID">
    <vt:lpwstr/>
  </property>
  <property fmtid="{D5CDD505-2E9C-101B-9397-08002B2CF9AE}" pid="5" name="_CopySource">
    <vt:lpwstr>http://spintranet/sites/istrsvc/ccss/Shared Documents/ELA MEGA Presentation-Final.pptx</vt:lpwstr>
  </property>
  <property fmtid="{D5CDD505-2E9C-101B-9397-08002B2CF9AE}" pid="6" name="_SourceUrl">
    <vt:lpwstr/>
  </property>
  <property fmtid="{D5CDD505-2E9C-101B-9397-08002B2CF9AE}" pid="7" name="TemplateUrl">
    <vt:lpwstr/>
  </property>
</Properties>
</file>