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m4a" ContentType="audio/mp4"/>
  <Default Extension="wav" ContentType="audio/x-wav"/>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57" r:id="rId3"/>
    <p:sldId id="258" r:id="rId4"/>
    <p:sldId id="259" r:id="rId5"/>
    <p:sldId id="260" r:id="rId6"/>
    <p:sldId id="262" r:id="rId7"/>
    <p:sldId id="263" r:id="rId8"/>
    <p:sldId id="264" r:id="rId9"/>
    <p:sldId id="261"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E3"/>
    <a:srgbClr val="75F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50"/>
    <p:restoredTop sz="94674"/>
  </p:normalViewPr>
  <p:slideViewPr>
    <p:cSldViewPr snapToGrid="0" snapToObjects="1">
      <p:cViewPr>
        <p:scale>
          <a:sx n="92" d="100"/>
          <a:sy n="92" d="100"/>
        </p:scale>
        <p:origin x="1832" y="8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notesMaster" Target="notesMasters/notesMaster1.xml"/><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50D752-96EA-FF42-9B8C-80C60C7CD981}" type="datetimeFigureOut">
              <a:rPr lang="en-US" smtClean="0"/>
              <a:t>4/12/17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53151C-1FCA-5D4A-979B-A1012AFB9533}" type="slidenum">
              <a:rPr lang="en-US" smtClean="0"/>
              <a:t>‹#›</a:t>
            </a:fld>
            <a:endParaRPr lang="en-US"/>
          </a:p>
        </p:txBody>
      </p:sp>
    </p:spTree>
    <p:extLst>
      <p:ext uri="{BB962C8B-B14F-4D97-AF65-F5344CB8AC3E}">
        <p14:creationId xmlns:p14="http://schemas.microsoft.com/office/powerpoint/2010/main" val="1767223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smtClean="0"/>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t>4/12/17</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1D2AC3-6A0B-4169-B1EA-E3AE8B351BDD}" type="datetimeFigureOut">
              <a:rPr lang="en-US" dirty="0"/>
              <a:t>4/12/17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4B9363-8B87-41B7-9F8E-64519CBB8F34}" type="datetimeFigureOut">
              <a:rPr lang="en-US" dirty="0"/>
              <a:t>4/12/17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EF5746-5284-4951-9F37-7AE924EDBCB7}" type="datetimeFigureOut">
              <a:rPr lang="en-US" dirty="0"/>
              <a:t>4/12/17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398B29-7265-4A65-A2A4-6703C057B7C1}" type="datetimeFigureOut">
              <a:rPr lang="en-US" dirty="0"/>
              <a:t>4/12/17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smtClean="0"/>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28FBA082-94DF-4C4B-A041-6624924AB0A8}" type="datetimeFigureOut">
              <a:rPr lang="en-US" dirty="0"/>
              <a:t>4/12/17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smtClean="0"/>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B27686C4-3AB5-4E0C-86CA-FB108C350AA9}" type="datetimeFigureOut">
              <a:rPr lang="en-US" dirty="0"/>
              <a:t>4/12/17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dirty="0"/>
              <a:t>4/12/17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dirty="0"/>
              <a:t>4/12/17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4/12/17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smtClean="0"/>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7F47CF-67C9-420C-80A5-E2069FF0C2DF}" type="datetimeFigureOut">
              <a:rPr lang="en-US" dirty="0"/>
              <a:t>4/12/17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dirty="0"/>
              <a:t>4/12/17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dirty="0"/>
              <a:t>4/12/17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dirty="0"/>
              <a:t>4/12/17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4/12/17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smtClean="0"/>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C3BFE2-83B7-4B0A-B9D3-AB28331082B3}" type="datetimeFigureOut">
              <a:rPr lang="en-US" dirty="0"/>
              <a:t>4/12/17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EF78E3-FDA3-4D28-AAA2-0B81F349A39D}" type="datetimeFigureOut">
              <a:rPr lang="en-US" dirty="0"/>
              <a:t>4/12/17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4/12/17</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4.png"/><Relationship Id="rId1" Type="http://schemas.openxmlformats.org/officeDocument/2006/relationships/audio" Target="NULL" TargetMode="External"/><Relationship Id="rId2" Type="http://schemas.microsoft.com/office/2007/relationships/media" Target="../media/media1.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1" Type="http://schemas.microsoft.com/office/2007/relationships/media" Target="../media/media2.m4a"/><Relationship Id="rId2" Type="http://schemas.openxmlformats.org/officeDocument/2006/relationships/audio" Target="../media/media2.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1" Type="http://schemas.microsoft.com/office/2007/relationships/media" Target="../media/media3.m4a"/><Relationship Id="rId2"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1" Type="http://schemas.microsoft.com/office/2007/relationships/media" Target="../media/media4.m4a"/><Relationship Id="rId2"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5" Type="http://schemas.openxmlformats.org/officeDocument/2006/relationships/image" Target="../media/image6.jp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5" Type="http://schemas.openxmlformats.org/officeDocument/2006/relationships/image" Target="../media/image7.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1" Type="http://schemas.microsoft.com/office/2007/relationships/media" Target="../media/media8.m4a"/><Relationship Id="rId2"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png"/><Relationship Id="rId5" Type="http://schemas.openxmlformats.org/officeDocument/2006/relationships/image" Target="../media/image5.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500" dirty="0" smtClean="0">
                <a:latin typeface="AdamGorry-Inline" charset="0"/>
                <a:ea typeface="AdamGorry-Inline" charset="0"/>
                <a:cs typeface="AdamGorry-Inline" charset="0"/>
              </a:rPr>
              <a:t>Surrogate Parent </a:t>
            </a:r>
            <a:r>
              <a:rPr lang="en-US" sz="5400" dirty="0" smtClean="0">
                <a:solidFill>
                  <a:srgbClr val="0070C0"/>
                </a:solidFill>
                <a:latin typeface="CAR-GO" charset="0"/>
                <a:ea typeface="CAR-GO" charset="0"/>
                <a:cs typeface="CAR-GO" charset="0"/>
              </a:rPr>
              <a:t>Training</a:t>
            </a:r>
            <a:endParaRPr lang="en-US" sz="5400" dirty="0">
              <a:solidFill>
                <a:srgbClr val="0070C0"/>
              </a:solidFill>
              <a:latin typeface="CAR-GO" charset="0"/>
              <a:ea typeface="CAR-GO" charset="0"/>
              <a:cs typeface="CAR-GO" charset="0"/>
            </a:endParaRPr>
          </a:p>
        </p:txBody>
      </p:sp>
      <p:sp>
        <p:nvSpPr>
          <p:cNvPr id="3" name="Subtitle 2"/>
          <p:cNvSpPr>
            <a:spLocks noGrp="1"/>
          </p:cNvSpPr>
          <p:nvPr>
            <p:ph type="subTitle" idx="1"/>
          </p:nvPr>
        </p:nvSpPr>
        <p:spPr/>
        <p:txBody>
          <a:bodyPr/>
          <a:lstStyle/>
          <a:p>
            <a:r>
              <a:rPr lang="en-US" sz="4400" dirty="0" smtClean="0"/>
              <a:t>Part 1</a:t>
            </a:r>
            <a:endParaRPr lang="en-US" sz="4400" dirty="0"/>
          </a:p>
        </p:txBody>
      </p:sp>
      <p:sp>
        <p:nvSpPr>
          <p:cNvPr id="5" name="Subtitle 2"/>
          <p:cNvSpPr txBox="1">
            <a:spLocks/>
          </p:cNvSpPr>
          <p:nvPr/>
        </p:nvSpPr>
        <p:spPr>
          <a:xfrm rot="21355909">
            <a:off x="4215728" y="4849017"/>
            <a:ext cx="6497821" cy="1144668"/>
          </a:xfrm>
          <a:prstGeom prst="rect">
            <a:avLst/>
          </a:prstGeom>
        </p:spPr>
        <p:txBody>
          <a:bodyPr vert="horz" lIns="91440" tIns="45720" rIns="91440" bIns="45720" rtlCol="0" anchor="t">
            <a:noAutofit/>
          </a:bodyPr>
          <a:lstStyle>
            <a:lvl1pPr marL="0" indent="0" algn="r" defTabSz="914400" rtl="0" eaLnBrk="1" latinLnBrk="0" hangingPunct="1">
              <a:lnSpc>
                <a:spcPct val="120000"/>
              </a:lnSpc>
              <a:spcBef>
                <a:spcPts val="1000"/>
              </a:spcBef>
              <a:buClr>
                <a:schemeClr val="accent1"/>
              </a:buClr>
              <a:buSzPct val="160000"/>
              <a:buFont typeface="Arial" panose="020B0604020202020204" pitchFamily="34" charset="0"/>
              <a:buNone/>
              <a:defRPr sz="2800" kern="1200" cap="all" baseline="0">
                <a:solidFill>
                  <a:schemeClr val="bg1">
                    <a:lumMod val="50000"/>
                  </a:schemeClr>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2000" kern="1200" cap="all"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800" kern="1200" cap="all" baseline="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9pPr>
          </a:lstStyle>
          <a:p>
            <a:r>
              <a:rPr lang="en-US" sz="3200" dirty="0" smtClean="0">
                <a:solidFill>
                  <a:schemeClr val="bg2">
                    <a:lumMod val="75000"/>
                  </a:schemeClr>
                </a:solidFill>
                <a:latin typeface="Habanero PERSONAL USE ONLY" charset="0"/>
                <a:ea typeface="Habanero PERSONAL USE ONLY" charset="0"/>
                <a:cs typeface="Habanero PERSONAL USE ONLY" charset="0"/>
              </a:rPr>
              <a:t>Macon County Schools</a:t>
            </a:r>
            <a:endParaRPr lang="en-US" sz="3200" dirty="0">
              <a:solidFill>
                <a:schemeClr val="bg2">
                  <a:lumMod val="75000"/>
                </a:schemeClr>
              </a:solidFill>
              <a:latin typeface="Habanero PERSONAL USE ONLY" charset="0"/>
              <a:ea typeface="Habanero PERSONAL USE ONLY" charset="0"/>
              <a:cs typeface="Habanero PERSONAL USE ONLY" charset="0"/>
            </a:endParaRPr>
          </a:p>
        </p:txBody>
      </p:sp>
      <p:pic>
        <p:nvPicPr>
          <p:cNvPr id="6" name="Sound 3">
            <a:hlinkClick r:id="" action="ppaction://media"/>
          </p:cNvPr>
          <p:cNvPicPr>
            <a:picLocks noChangeAspect="1"/>
          </p:cNvPicPr>
          <p:nvPr>
            <a:audioFile r:link="rId1"/>
            <p:extLst>
              <p:ext uri="{DAA4B4D4-6D71-4841-9C94-3DE7FCFB9230}">
                <p14:media xmlns:p14="http://schemas.microsoft.com/office/powerpoint/2010/main" r:embed="rId2">
                  <p14:trim st="41670" end="3011.746"/>
                  <p14:fade out="250"/>
                </p14:media>
              </p:ext>
            </p:extLst>
          </p:nvPr>
        </p:nvPicPr>
        <p:blipFill>
          <a:blip r:embed="rId4"/>
          <a:stretch>
            <a:fillRect/>
          </a:stretch>
        </p:blipFill>
        <p:spPr>
          <a:xfrm>
            <a:off x="582762" y="211124"/>
            <a:ext cx="358972" cy="358972"/>
          </a:xfrm>
          <a:prstGeom prst="rect">
            <a:avLst/>
          </a:prstGeom>
        </p:spPr>
      </p:pic>
    </p:spTree>
    <p:extLst>
      <p:ext uri="{BB962C8B-B14F-4D97-AF65-F5344CB8AC3E}">
        <p14:creationId xmlns:p14="http://schemas.microsoft.com/office/powerpoint/2010/main" val="1827951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0600">
        <p15:prstTrans prst="drape"/>
      </p:transition>
    </mc:Choice>
    <mc:Fallback xmlns="">
      <p:transition spd="slow" advClick="0" advTm="10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indefinite" fill="remove"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734" y="671733"/>
            <a:ext cx="10396882" cy="1151965"/>
          </a:xfrm>
        </p:spPr>
        <p:txBody>
          <a:bodyPr/>
          <a:lstStyle/>
          <a:p>
            <a:r>
              <a:rPr lang="en-US" dirty="0"/>
              <a:t>Definitions</a:t>
            </a:r>
          </a:p>
        </p:txBody>
      </p:sp>
      <p:sp>
        <p:nvSpPr>
          <p:cNvPr id="3" name="Content Placeholder 2"/>
          <p:cNvSpPr>
            <a:spLocks noGrp="1"/>
          </p:cNvSpPr>
          <p:nvPr>
            <p:ph sz="quarter" idx="13"/>
          </p:nvPr>
        </p:nvSpPr>
        <p:spPr>
          <a:xfrm>
            <a:off x="687976" y="1582220"/>
            <a:ext cx="10394707" cy="3955551"/>
          </a:xfrm>
        </p:spPr>
        <p:txBody>
          <a:bodyPr>
            <a:normAutofit/>
          </a:bodyPr>
          <a:lstStyle/>
          <a:p>
            <a:r>
              <a:rPr lang="en-US" dirty="0"/>
              <a:t>Parent. </a:t>
            </a:r>
            <a:r>
              <a:rPr lang="en-US" dirty="0">
                <a:latin typeface="American Typewriter" charset="0"/>
                <a:ea typeface="American Typewriter" charset="0"/>
                <a:cs typeface="American Typewriter" charset="0"/>
              </a:rPr>
              <a:t>The term parent means a biological or adoptive parent, a foster parent, a guardian, an individual acting in place of the biological or adoptive parent of the student, or a surrogate parent who has been appointed according to State and Federal regulations. The term does not include the State if the child is a ward of the State. </a:t>
            </a:r>
            <a:endParaRPr lang="en-US" dirty="0" smtClean="0">
              <a:latin typeface="American Typewriter" charset="0"/>
              <a:ea typeface="American Typewriter" charset="0"/>
              <a:cs typeface="American Typewriter" charset="0"/>
            </a:endParaRPr>
          </a:p>
          <a:p>
            <a:pPr marL="0" indent="0">
              <a:buNone/>
            </a:pPr>
            <a:endParaRPr lang="en-US" sz="1400" dirty="0" smtClean="0">
              <a:latin typeface="American Typewriter" charset="0"/>
              <a:ea typeface="American Typewriter" charset="0"/>
              <a:cs typeface="American Typewriter" charset="0"/>
            </a:endParaRPr>
          </a:p>
          <a:p>
            <a:r>
              <a:rPr lang="en-US" dirty="0" smtClean="0"/>
              <a:t>Surrogate </a:t>
            </a:r>
            <a:r>
              <a:rPr lang="en-US" dirty="0"/>
              <a:t>Parent. </a:t>
            </a:r>
            <a:r>
              <a:rPr lang="en-US" dirty="0">
                <a:latin typeface="American Typewriter" charset="0"/>
                <a:ea typeface="American Typewriter" charset="0"/>
                <a:cs typeface="American Typewriter" charset="0"/>
              </a:rPr>
              <a:t>A person appointed by the education agency to act as the student’s parent in matters relating to education.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86291" y="265333"/>
            <a:ext cx="812800" cy="812800"/>
          </a:xfrm>
          <a:prstGeom prst="rect">
            <a:avLst/>
          </a:prstGeom>
        </p:spPr>
      </p:pic>
    </p:spTree>
    <p:extLst>
      <p:ext uri="{BB962C8B-B14F-4D97-AF65-F5344CB8AC3E}">
        <p14:creationId xmlns:p14="http://schemas.microsoft.com/office/powerpoint/2010/main" val="2029514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2"/>
                                        </p:tgtEl>
                                        <p:attrNameLst>
                                          <p:attrName>r</p:attrName>
                                        </p:attrNameLst>
                                      </p:cBhvr>
                                    </p:animRot>
                                  </p:childTnLst>
                                </p:cTn>
                              </p:par>
                              <p:par>
                                <p:cTn id="7" presetID="35" presetClass="entr" presetSubtype="0" fill="hold" grpId="1"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2000"/>
                                        <p:tgtEl>
                                          <p:spTgt spid="2"/>
                                        </p:tgtEl>
                                      </p:cBhvr>
                                    </p:animEffect>
                                    <p:anim calcmode="lin" valueType="num">
                                      <p:cBhvr>
                                        <p:cTn id="10" dur="2000" fill="hold"/>
                                        <p:tgtEl>
                                          <p:spTgt spid="2"/>
                                        </p:tgtEl>
                                        <p:attrNameLst>
                                          <p:attrName>style.rotation</p:attrName>
                                        </p:attrNameLst>
                                      </p:cBhvr>
                                      <p:tavLst>
                                        <p:tav tm="0">
                                          <p:val>
                                            <p:fltVal val="720"/>
                                          </p:val>
                                        </p:tav>
                                        <p:tav tm="100000">
                                          <p:val>
                                            <p:fltVal val="0"/>
                                          </p:val>
                                        </p:tav>
                                      </p:tavLst>
                                    </p:anim>
                                    <p:anim calcmode="lin" valueType="num">
                                      <p:cBhvr>
                                        <p:cTn id="11" dur="2000" fill="hold"/>
                                        <p:tgtEl>
                                          <p:spTgt spid="2"/>
                                        </p:tgtEl>
                                        <p:attrNameLst>
                                          <p:attrName>ppt_h</p:attrName>
                                        </p:attrNameLst>
                                      </p:cBhvr>
                                      <p:tavLst>
                                        <p:tav tm="0">
                                          <p:val>
                                            <p:fltVal val="0"/>
                                          </p:val>
                                        </p:tav>
                                        <p:tav tm="100000">
                                          <p:val>
                                            <p:strVal val="#ppt_h"/>
                                          </p:val>
                                        </p:tav>
                                      </p:tavLst>
                                    </p:anim>
                                    <p:anim calcmode="lin" valueType="num">
                                      <p:cBhvr>
                                        <p:cTn id="12" dur="2000" fill="hold"/>
                                        <p:tgtEl>
                                          <p:spTgt spid="2"/>
                                        </p:tgtEl>
                                        <p:attrNameLst>
                                          <p:attrName>ppt_w</p:attrName>
                                        </p:attrNameLst>
                                      </p:cBhvr>
                                      <p:tavLst>
                                        <p:tav tm="0">
                                          <p:val>
                                            <p:fltVal val="0"/>
                                          </p:val>
                                        </p:tav>
                                        <p:tav tm="100000">
                                          <p:val>
                                            <p:strVal val="#ppt_w"/>
                                          </p:val>
                                        </p:tav>
                                      </p:tavLst>
                                    </p:anim>
                                  </p:childTnLst>
                                </p:cTn>
                              </p:par>
                              <p:par>
                                <p:cTn id="13" presetID="1" presetClass="mediacall" presetSubtype="0" fill="hold" nodeType="withEffect">
                                  <p:stCondLst>
                                    <p:cond delay="0"/>
                                  </p:stCondLst>
                                  <p:childTnLst>
                                    <p:cmd type="call" cmd="playFrom(0.0)">
                                      <p:cBhvr>
                                        <p:cTn id="14" dur="39680" fill="hold"/>
                                        <p:tgtEl>
                                          <p:spTgt spid="4"/>
                                        </p:tgtEl>
                                      </p:cBhvr>
                                    </p:cmd>
                                  </p:childTnLst>
                                </p:cTn>
                              </p:par>
                              <p:par>
                                <p:cTn id="15" presetID="43" presetClass="entr" presetSubtype="0" fill="hold" nodeType="withEffect">
                                  <p:stCondLst>
                                    <p:cond delay="4000"/>
                                  </p:stCondLst>
                                  <p:iterate type="lt">
                                    <p:tmPct val="0"/>
                                  </p:iterate>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300"/>
                                        <p:tgtEl>
                                          <p:spTgt spid="3">
                                            <p:txEl>
                                              <p:pRg st="0" end="0"/>
                                            </p:txEl>
                                          </p:spTgt>
                                        </p:tgtEl>
                                      </p:cBhvr>
                                    </p:animEffect>
                                    <p:anim calcmode="lin" valueType="num">
                                      <p:cBhvr>
                                        <p:cTn id="18" dur="12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2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20" dur="1800" decel="50000" fill="hold">
                                          <p:stCondLst>
                                            <p:cond delay="12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1" dur="1800" decel="50000" fill="hold">
                                          <p:stCondLst>
                                            <p:cond delay="12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2" presetID="43" presetClass="entr" presetSubtype="0" fill="hold" nodeType="withEffect">
                                  <p:stCondLst>
                                    <p:cond delay="28000"/>
                                  </p:stCondLst>
                                  <p:iterate type="lt">
                                    <p:tmPct val="0"/>
                                  </p:iterate>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300"/>
                                        <p:tgtEl>
                                          <p:spTgt spid="3">
                                            <p:txEl>
                                              <p:pRg st="2" end="2"/>
                                            </p:txEl>
                                          </p:spTgt>
                                        </p:tgtEl>
                                      </p:cBhvr>
                                    </p:animEffect>
                                    <p:anim calcmode="lin" valueType="num">
                                      <p:cBhvr>
                                        <p:cTn id="25" dur="12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2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27" dur="1800" decel="50000" fill="hold">
                                          <p:stCondLst>
                                            <p:cond delay="12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8" dur="1800" decel="50000" fill="hold">
                                          <p:stCondLst>
                                            <p:cond delay="12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9" presetID="41" presetClass="entr" presetSubtype="0" fill="hold" nodeType="withEffect">
                                  <p:stCondLst>
                                    <p:cond delay="29000"/>
                                  </p:stCondLst>
                                  <p:iterate type="lt">
                                    <p:tmPct val="10000"/>
                                  </p:iterate>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fill="hold"/>
                                        <p:tgtEl>
                                          <p:spTgt spid="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3">
                                            <p:txEl>
                                              <p:pRg st="2" end="2"/>
                                            </p:txEl>
                                          </p:spTgt>
                                        </p:tgtEl>
                                        <p:attrNameLst>
                                          <p:attrName>ppt_y</p:attrName>
                                        </p:attrNameLst>
                                      </p:cBhvr>
                                      <p:tavLst>
                                        <p:tav tm="0">
                                          <p:val>
                                            <p:strVal val="#ppt_y"/>
                                          </p:val>
                                        </p:tav>
                                        <p:tav tm="100000">
                                          <p:val>
                                            <p:strVal val="#ppt_y"/>
                                          </p:val>
                                        </p:tav>
                                      </p:tavLst>
                                    </p:anim>
                                    <p:anim calcmode="lin" valueType="num">
                                      <p:cBhvr>
                                        <p:cTn id="33" dur="500" fill="hold"/>
                                        <p:tgtEl>
                                          <p:spTgt spid="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4"/>
                </p:tgtEl>
              </p:cMediaNode>
            </p:audio>
          </p:childTnLst>
        </p:cTn>
      </p:par>
    </p:tnLst>
    <p:bldLst>
      <p:bldP spid="2" grpId="0"/>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Eligibility Criteria</a:t>
            </a:r>
            <a:endParaRPr lang="en-US" dirty="0"/>
          </a:p>
        </p:txBody>
      </p:sp>
      <p:sp>
        <p:nvSpPr>
          <p:cNvPr id="3" name="Content Placeholder 2"/>
          <p:cNvSpPr>
            <a:spLocks noGrp="1"/>
          </p:cNvSpPr>
          <p:nvPr>
            <p:ph sz="quarter" idx="13"/>
          </p:nvPr>
        </p:nvSpPr>
        <p:spPr>
          <a:xfrm>
            <a:off x="687976" y="1580510"/>
            <a:ext cx="10394707" cy="3311189"/>
          </a:xfrm>
        </p:spPr>
        <p:txBody>
          <a:bodyPr/>
          <a:lstStyle/>
          <a:p>
            <a:r>
              <a:rPr lang="en-US" dirty="0">
                <a:latin typeface="American Typewriter" charset="0"/>
                <a:ea typeface="American Typewriter" charset="0"/>
                <a:cs typeface="American Typewriter" charset="0"/>
              </a:rPr>
              <a:t>The criteria of a student in need of a surrogate parent are</a:t>
            </a:r>
            <a:r>
              <a:rPr lang="en-US" dirty="0" smtClean="0">
                <a:latin typeface="American Typewriter" charset="0"/>
                <a:ea typeface="American Typewriter" charset="0"/>
                <a:cs typeface="American Typewriter" charset="0"/>
              </a:rPr>
              <a:t>:</a:t>
            </a:r>
          </a:p>
          <a:p>
            <a:pPr algn="ctr"/>
            <a:r>
              <a:rPr lang="en-US" dirty="0" smtClean="0">
                <a:latin typeface="American Typewriter" charset="0"/>
                <a:ea typeface="American Typewriter" charset="0"/>
                <a:cs typeface="American Typewriter" charset="0"/>
              </a:rPr>
              <a:t>    </a:t>
            </a:r>
            <a:r>
              <a:rPr lang="en-US" dirty="0">
                <a:latin typeface="American Typewriter" charset="0"/>
                <a:ea typeface="American Typewriter" charset="0"/>
                <a:cs typeface="American Typewriter" charset="0"/>
              </a:rPr>
              <a:t>(1) that the parent or guardian cannot be identified and located or </a:t>
            </a:r>
            <a:endParaRPr lang="en-US" dirty="0" smtClean="0">
              <a:latin typeface="American Typewriter" charset="0"/>
              <a:ea typeface="American Typewriter" charset="0"/>
              <a:cs typeface="American Typewriter" charset="0"/>
            </a:endParaRPr>
          </a:p>
          <a:p>
            <a:r>
              <a:rPr lang="en-US" dirty="0" smtClean="0">
                <a:latin typeface="American Typewriter" charset="0"/>
                <a:ea typeface="American Typewriter" charset="0"/>
                <a:cs typeface="American Typewriter" charset="0"/>
              </a:rPr>
              <a:t>   (</a:t>
            </a:r>
            <a:r>
              <a:rPr lang="en-US" dirty="0">
                <a:latin typeface="American Typewriter" charset="0"/>
                <a:ea typeface="American Typewriter" charset="0"/>
                <a:cs typeface="American Typewriter" charset="0"/>
              </a:rPr>
              <a:t>2) that the student is a ward of the State and the parent or </a:t>
            </a:r>
            <a:r>
              <a:rPr lang="en-US" dirty="0" smtClean="0">
                <a:latin typeface="American Typewriter" charset="0"/>
                <a:ea typeface="American Typewriter" charset="0"/>
                <a:cs typeface="American Typewriter" charset="0"/>
              </a:rPr>
              <a:t>                     </a:t>
            </a:r>
          </a:p>
          <a:p>
            <a:pPr marL="0" indent="0">
              <a:buNone/>
            </a:pPr>
            <a:r>
              <a:rPr lang="en-US" dirty="0">
                <a:latin typeface="American Typewriter" charset="0"/>
                <a:ea typeface="American Typewriter" charset="0"/>
                <a:cs typeface="American Typewriter" charset="0"/>
              </a:rPr>
              <a:t> </a:t>
            </a:r>
            <a:r>
              <a:rPr lang="en-US" dirty="0" smtClean="0">
                <a:latin typeface="American Typewriter" charset="0"/>
                <a:ea typeface="American Typewriter" charset="0"/>
                <a:cs typeface="American Typewriter" charset="0"/>
              </a:rPr>
              <a:t>            guardian </a:t>
            </a:r>
            <a:r>
              <a:rPr lang="en-US" dirty="0">
                <a:latin typeface="American Typewriter" charset="0"/>
                <a:ea typeface="American Typewriter" charset="0"/>
                <a:cs typeface="American Typewriter" charset="0"/>
              </a:rPr>
              <a:t>cannot be identified and located.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33346" y="168564"/>
            <a:ext cx="812800" cy="812800"/>
          </a:xfrm>
          <a:prstGeom prst="rect">
            <a:avLst/>
          </a:prstGeom>
        </p:spPr>
      </p:pic>
    </p:spTree>
    <p:extLst>
      <p:ext uri="{BB962C8B-B14F-4D97-AF65-F5344CB8AC3E}">
        <p14:creationId xmlns:p14="http://schemas.microsoft.com/office/powerpoint/2010/main" val="428094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2"/>
                                        </p:tgtEl>
                                        <p:attrNameLst>
                                          <p:attrName>r</p:attrName>
                                        </p:attrNameLst>
                                      </p:cBhvr>
                                    </p:animRot>
                                  </p:childTnLst>
                                </p:cTn>
                              </p:par>
                              <p:par>
                                <p:cTn id="7" presetID="35" presetClass="entr" presetSubtype="0" fill="hold" grpId="1"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2000"/>
                                        <p:tgtEl>
                                          <p:spTgt spid="2"/>
                                        </p:tgtEl>
                                      </p:cBhvr>
                                    </p:animEffect>
                                    <p:anim calcmode="lin" valueType="num">
                                      <p:cBhvr>
                                        <p:cTn id="10" dur="2000" fill="hold"/>
                                        <p:tgtEl>
                                          <p:spTgt spid="2"/>
                                        </p:tgtEl>
                                        <p:attrNameLst>
                                          <p:attrName>style.rotation</p:attrName>
                                        </p:attrNameLst>
                                      </p:cBhvr>
                                      <p:tavLst>
                                        <p:tav tm="0">
                                          <p:val>
                                            <p:fltVal val="720"/>
                                          </p:val>
                                        </p:tav>
                                        <p:tav tm="100000">
                                          <p:val>
                                            <p:fltVal val="0"/>
                                          </p:val>
                                        </p:tav>
                                      </p:tavLst>
                                    </p:anim>
                                    <p:anim calcmode="lin" valueType="num">
                                      <p:cBhvr>
                                        <p:cTn id="11" dur="2000" fill="hold"/>
                                        <p:tgtEl>
                                          <p:spTgt spid="2"/>
                                        </p:tgtEl>
                                        <p:attrNameLst>
                                          <p:attrName>ppt_h</p:attrName>
                                        </p:attrNameLst>
                                      </p:cBhvr>
                                      <p:tavLst>
                                        <p:tav tm="0">
                                          <p:val>
                                            <p:fltVal val="0"/>
                                          </p:val>
                                        </p:tav>
                                        <p:tav tm="100000">
                                          <p:val>
                                            <p:strVal val="#ppt_h"/>
                                          </p:val>
                                        </p:tav>
                                      </p:tavLst>
                                    </p:anim>
                                    <p:anim calcmode="lin" valueType="num">
                                      <p:cBhvr>
                                        <p:cTn id="12" dur="2000" fill="hold"/>
                                        <p:tgtEl>
                                          <p:spTgt spid="2"/>
                                        </p:tgtEl>
                                        <p:attrNameLst>
                                          <p:attrName>ppt_w</p:attrName>
                                        </p:attrNameLst>
                                      </p:cBhvr>
                                      <p:tavLst>
                                        <p:tav tm="0">
                                          <p:val>
                                            <p:fltVal val="0"/>
                                          </p:val>
                                        </p:tav>
                                        <p:tav tm="100000">
                                          <p:val>
                                            <p:strVal val="#ppt_w"/>
                                          </p:val>
                                        </p:tav>
                                      </p:tavLst>
                                    </p:anim>
                                  </p:childTnLst>
                                </p:cTn>
                              </p:par>
                              <p:par>
                                <p:cTn id="13" presetID="2" presetClass="entr" presetSubtype="4" fill="hold" nodeType="withEffect">
                                  <p:stCondLst>
                                    <p:cond delay="250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0" fill="hold"/>
                                        <p:tgtEl>
                                          <p:spTgt spid="3">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900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3">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100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0" fill="hold"/>
                                        <p:tgtEl>
                                          <p:spTgt spid="3">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300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0" fill="hold"/>
                                        <p:tgtEl>
                                          <p:spTgt spid="3">
                                            <p:txEl>
                                              <p:pRg st="3" end="3"/>
                                            </p:txEl>
                                          </p:spTgt>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232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4"/>
                </p:tgtEl>
              </p:cMediaNode>
            </p:audio>
          </p:childTnLst>
        </p:cTn>
      </p:par>
    </p:tnLst>
    <p:bldLst>
      <p:bldP spid="2" grpId="0"/>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Educational Implications</a:t>
            </a:r>
          </a:p>
        </p:txBody>
      </p:sp>
      <p:sp>
        <p:nvSpPr>
          <p:cNvPr id="3" name="Content Placeholder 2"/>
          <p:cNvSpPr>
            <a:spLocks noGrp="1"/>
          </p:cNvSpPr>
          <p:nvPr>
            <p:ph sz="quarter" idx="13"/>
          </p:nvPr>
        </p:nvSpPr>
        <p:spPr>
          <a:xfrm>
            <a:off x="687976" y="1611333"/>
            <a:ext cx="10394707" cy="3311189"/>
          </a:xfrm>
        </p:spPr>
        <p:txBody>
          <a:bodyPr/>
          <a:lstStyle/>
          <a:p>
            <a:r>
              <a:rPr lang="en-US" dirty="0">
                <a:latin typeface="American Typewriter" charset="0"/>
                <a:ea typeface="American Typewriter" charset="0"/>
                <a:cs typeface="American Typewriter" charset="0"/>
              </a:rPr>
              <a:t>A student with disabilities or suspected of having disabilities must be represented by a parent in special education matters. If a parent or guardian cannot be identified and located, the student must be represented by a surrogate parent on any occasion when a parent would normally be involved regarding educational matters.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56800" y="448982"/>
            <a:ext cx="812800" cy="812800"/>
          </a:xfrm>
          <a:prstGeom prst="rect">
            <a:avLst/>
          </a:prstGeom>
        </p:spPr>
      </p:pic>
    </p:spTree>
    <p:extLst>
      <p:ext uri="{BB962C8B-B14F-4D97-AF65-F5344CB8AC3E}">
        <p14:creationId xmlns:p14="http://schemas.microsoft.com/office/powerpoint/2010/main" val="746174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80" fill="hold"/>
                                        <p:tgtEl>
                                          <p:spTgt spid="4"/>
                                        </p:tgtEl>
                                      </p:cBhvr>
                                    </p:cmd>
                                  </p:childTnLst>
                                </p:cTn>
                              </p:par>
                              <p:par>
                                <p:cTn id="7" presetID="8" presetClass="emph" presetSubtype="0" fill="hold" grpId="0" nodeType="withEffect">
                                  <p:stCondLst>
                                    <p:cond delay="0"/>
                                  </p:stCondLst>
                                  <p:childTnLst>
                                    <p:animRot by="21600000">
                                      <p:cBhvr>
                                        <p:cTn id="8" dur="2000" fill="hold"/>
                                        <p:tgtEl>
                                          <p:spTgt spid="2"/>
                                        </p:tgtEl>
                                        <p:attrNameLst>
                                          <p:attrName>r</p:attrName>
                                        </p:attrNameLst>
                                      </p:cBhvr>
                                    </p:animRot>
                                  </p:childTnLst>
                                </p:cTn>
                              </p:par>
                              <p:par>
                                <p:cTn id="9" presetID="35" presetClass="entr" presetSubtype="0" fill="hold" grpId="1"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anim calcmode="lin" valueType="num">
                                      <p:cBhvr>
                                        <p:cTn id="12" dur="2000" fill="hold"/>
                                        <p:tgtEl>
                                          <p:spTgt spid="2"/>
                                        </p:tgtEl>
                                        <p:attrNameLst>
                                          <p:attrName>style.rotation</p:attrName>
                                        </p:attrNameLst>
                                      </p:cBhvr>
                                      <p:tavLst>
                                        <p:tav tm="0">
                                          <p:val>
                                            <p:fltVal val="720"/>
                                          </p:val>
                                        </p:tav>
                                        <p:tav tm="100000">
                                          <p:val>
                                            <p:fltVal val="0"/>
                                          </p:val>
                                        </p:tav>
                                      </p:tavLst>
                                    </p:anim>
                                    <p:anim calcmode="lin" valueType="num">
                                      <p:cBhvr>
                                        <p:cTn id="13" dur="2000" fill="hold"/>
                                        <p:tgtEl>
                                          <p:spTgt spid="2"/>
                                        </p:tgtEl>
                                        <p:attrNameLst>
                                          <p:attrName>ppt_h</p:attrName>
                                        </p:attrNameLst>
                                      </p:cBhvr>
                                      <p:tavLst>
                                        <p:tav tm="0">
                                          <p:val>
                                            <p:fltVal val="0"/>
                                          </p:val>
                                        </p:tav>
                                        <p:tav tm="100000">
                                          <p:val>
                                            <p:strVal val="#ppt_h"/>
                                          </p:val>
                                        </p:tav>
                                      </p:tavLst>
                                    </p:anim>
                                    <p:anim calcmode="lin" valueType="num">
                                      <p:cBhvr>
                                        <p:cTn id="14" dur="2000" fill="hold"/>
                                        <p:tgtEl>
                                          <p:spTgt spid="2"/>
                                        </p:tgtEl>
                                        <p:attrNameLst>
                                          <p:attrName>ppt_w</p:attrName>
                                        </p:attrNameLst>
                                      </p:cBhvr>
                                      <p:tavLst>
                                        <p:tav tm="0">
                                          <p:val>
                                            <p:fltVal val="0"/>
                                          </p:val>
                                        </p:tav>
                                        <p:tav tm="100000">
                                          <p:val>
                                            <p:strVal val="#ppt_w"/>
                                          </p:val>
                                        </p:tav>
                                      </p:tavLst>
                                    </p:anim>
                                  </p:childTnLst>
                                </p:cTn>
                              </p:par>
                              <p:par>
                                <p:cTn id="15" presetID="18" presetClass="entr" presetSubtype="12" fill="hold" nodeType="withEffect">
                                  <p:stCondLst>
                                    <p:cond delay="200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strips(downLeft)">
                                      <p:cBhvr>
                                        <p:cTn id="17" dur="5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2" grpId="0"/>
      <p:bldP spid="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976" y="418270"/>
            <a:ext cx="10396882" cy="1151965"/>
          </a:xfrm>
        </p:spPr>
        <p:txBody>
          <a:bodyPr/>
          <a:lstStyle/>
          <a:p>
            <a:r>
              <a:rPr lang="en-US" dirty="0" smtClean="0"/>
              <a:t>Qualifications</a:t>
            </a:r>
            <a:endParaRPr lang="en-US" dirty="0"/>
          </a:p>
        </p:txBody>
      </p:sp>
      <p:sp>
        <p:nvSpPr>
          <p:cNvPr id="3" name="Content Placeholder 2"/>
          <p:cNvSpPr>
            <a:spLocks noGrp="1"/>
          </p:cNvSpPr>
          <p:nvPr>
            <p:ph sz="quarter" idx="13"/>
          </p:nvPr>
        </p:nvSpPr>
        <p:spPr>
          <a:xfrm>
            <a:off x="690151" y="1498316"/>
            <a:ext cx="10394707" cy="3864793"/>
          </a:xfrm>
        </p:spPr>
        <p:txBody>
          <a:bodyPr>
            <a:normAutofit lnSpcReduction="10000"/>
          </a:bodyPr>
          <a:lstStyle/>
          <a:p>
            <a:r>
              <a:rPr lang="en-US" dirty="0">
                <a:latin typeface="American Typewriter" charset="0"/>
                <a:ea typeface="American Typewriter" charset="0"/>
                <a:cs typeface="American Typewriter" charset="0"/>
              </a:rPr>
              <a:t>A person selected as a surrogate parent may not have interests that conflict with the interests of the student. The surrogate parent must have knowledge and skills which ensure adequate representation of the student. In addition, the surrogate parent cannot be an employee of any education agency which is involved in the education of the student and cannot be a State Education Agency employee. </a:t>
            </a:r>
            <a:endParaRPr lang="en-US" dirty="0" smtClean="0">
              <a:latin typeface="American Typewriter" charset="0"/>
              <a:ea typeface="American Typewriter" charset="0"/>
              <a:cs typeface="American Typewriter" charset="0"/>
            </a:endParaRPr>
          </a:p>
          <a:p>
            <a:r>
              <a:rPr lang="en-US" dirty="0" smtClean="0">
                <a:latin typeface="American Typewriter" charset="0"/>
                <a:ea typeface="American Typewriter" charset="0"/>
                <a:cs typeface="American Typewriter" charset="0"/>
              </a:rPr>
              <a:t>Persons </a:t>
            </a:r>
            <a:r>
              <a:rPr lang="en-US" dirty="0">
                <a:latin typeface="American Typewriter" charset="0"/>
                <a:ea typeface="American Typewriter" charset="0"/>
                <a:cs typeface="American Typewriter" charset="0"/>
              </a:rPr>
              <a:t>who otherwise qualify to act as surrogate parents are not considered to be an employee because they are paid by the agency to serve as a surrogate parent.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72058" y="145493"/>
            <a:ext cx="812800" cy="812800"/>
          </a:xfrm>
          <a:prstGeom prst="rect">
            <a:avLst/>
          </a:prstGeom>
        </p:spPr>
      </p:pic>
    </p:spTree>
    <p:extLst>
      <p:ext uri="{BB962C8B-B14F-4D97-AF65-F5344CB8AC3E}">
        <p14:creationId xmlns:p14="http://schemas.microsoft.com/office/powerpoint/2010/main" val="1805638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80" fill="hold"/>
                                        <p:tgtEl>
                                          <p:spTgt spid="4"/>
                                        </p:tgtEl>
                                      </p:cBhvr>
                                    </p:cmd>
                                  </p:childTnLst>
                                </p:cTn>
                              </p:par>
                              <p:par>
                                <p:cTn id="7" presetID="35" presetClass="entr" presetSubtype="0" fill="hold" grpId="1"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2000"/>
                                        <p:tgtEl>
                                          <p:spTgt spid="2"/>
                                        </p:tgtEl>
                                      </p:cBhvr>
                                    </p:animEffect>
                                    <p:anim calcmode="lin" valueType="num">
                                      <p:cBhvr>
                                        <p:cTn id="10" dur="2000" fill="hold"/>
                                        <p:tgtEl>
                                          <p:spTgt spid="2"/>
                                        </p:tgtEl>
                                        <p:attrNameLst>
                                          <p:attrName>style.rotation</p:attrName>
                                        </p:attrNameLst>
                                      </p:cBhvr>
                                      <p:tavLst>
                                        <p:tav tm="0">
                                          <p:val>
                                            <p:fltVal val="720"/>
                                          </p:val>
                                        </p:tav>
                                        <p:tav tm="100000">
                                          <p:val>
                                            <p:fltVal val="0"/>
                                          </p:val>
                                        </p:tav>
                                      </p:tavLst>
                                    </p:anim>
                                    <p:anim calcmode="lin" valueType="num">
                                      <p:cBhvr>
                                        <p:cTn id="11" dur="2000" fill="hold"/>
                                        <p:tgtEl>
                                          <p:spTgt spid="2"/>
                                        </p:tgtEl>
                                        <p:attrNameLst>
                                          <p:attrName>ppt_h</p:attrName>
                                        </p:attrNameLst>
                                      </p:cBhvr>
                                      <p:tavLst>
                                        <p:tav tm="0">
                                          <p:val>
                                            <p:fltVal val="0"/>
                                          </p:val>
                                        </p:tav>
                                        <p:tav tm="100000">
                                          <p:val>
                                            <p:strVal val="#ppt_h"/>
                                          </p:val>
                                        </p:tav>
                                      </p:tavLst>
                                    </p:anim>
                                    <p:anim calcmode="lin" valueType="num">
                                      <p:cBhvr>
                                        <p:cTn id="12" dur="2000" fill="hold"/>
                                        <p:tgtEl>
                                          <p:spTgt spid="2"/>
                                        </p:tgtEl>
                                        <p:attrNameLst>
                                          <p:attrName>ppt_w</p:attrName>
                                        </p:attrNameLst>
                                      </p:cBhvr>
                                      <p:tavLst>
                                        <p:tav tm="0">
                                          <p:val>
                                            <p:fltVal val="0"/>
                                          </p:val>
                                        </p:tav>
                                        <p:tav tm="100000">
                                          <p:val>
                                            <p:strVal val="#ppt_w"/>
                                          </p:val>
                                        </p:tav>
                                      </p:tavLst>
                                    </p:anim>
                                  </p:childTnLst>
                                </p:cTn>
                              </p:par>
                              <p:par>
                                <p:cTn id="13" presetID="37" presetClass="entr" presetSubtype="0" fill="hold" nodeType="withEffect">
                                  <p:stCondLst>
                                    <p:cond delay="200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0"/>
                                        <p:tgtEl>
                                          <p:spTgt spid="3">
                                            <p:txEl>
                                              <p:pRg st="0" end="0"/>
                                            </p:txEl>
                                          </p:spTgt>
                                        </p:tgtEl>
                                      </p:cBhvr>
                                    </p:animEffect>
                                    <p:anim calcmode="lin" valueType="num">
                                      <p:cBhvr>
                                        <p:cTn id="16"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45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8" dur="500" accel="100000" fill="hold">
                                          <p:stCondLst>
                                            <p:cond delay="4500"/>
                                          </p:stCondLst>
                                        </p:cTn>
                                        <p:tgtEl>
                                          <p:spTgt spid="3">
                                            <p:txEl>
                                              <p:pRg st="0" end="0"/>
                                            </p:txEl>
                                          </p:spTgt>
                                        </p:tgtEl>
                                        <p:attrNameLst>
                                          <p:attrName>ppt_y</p:attrName>
                                        </p:attrNameLst>
                                      </p:cBhvr>
                                      <p:tavLst>
                                        <p:tav tm="0">
                                          <p:val>
                                            <p:strVal val="#ppt_y-.03"/>
                                          </p:val>
                                        </p:tav>
                                        <p:tav tm="100000">
                                          <p:val>
                                            <p:strVal val="#ppt_y"/>
                                          </p:val>
                                        </p:tav>
                                      </p:tavLst>
                                    </p:anim>
                                  </p:childTnLst>
                                </p:cTn>
                              </p:par>
                              <p:par>
                                <p:cTn id="19" presetID="37" presetClass="entr" presetSubtype="0" fill="hold" nodeType="withEffect">
                                  <p:stCondLst>
                                    <p:cond delay="2800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0"/>
                                        <p:tgtEl>
                                          <p:spTgt spid="3">
                                            <p:txEl>
                                              <p:pRg st="1" end="1"/>
                                            </p:txEl>
                                          </p:spTgt>
                                        </p:tgtEl>
                                      </p:cBhvr>
                                    </p:animEffect>
                                    <p:anim calcmode="lin" valueType="num">
                                      <p:cBhvr>
                                        <p:cTn id="22" dur="5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45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24" dur="500" accel="100000" fill="hold">
                                          <p:stCondLst>
                                            <p:cond delay="45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bldLst>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Foster Parents</a:t>
            </a:r>
            <a:endParaRPr lang="en-US" dirty="0"/>
          </a:p>
        </p:txBody>
      </p:sp>
      <p:sp>
        <p:nvSpPr>
          <p:cNvPr id="3" name="Content Placeholder 2"/>
          <p:cNvSpPr>
            <a:spLocks noGrp="1"/>
          </p:cNvSpPr>
          <p:nvPr>
            <p:ph sz="quarter" idx="13"/>
          </p:nvPr>
        </p:nvSpPr>
        <p:spPr>
          <a:xfrm>
            <a:off x="685801" y="1580511"/>
            <a:ext cx="10394707" cy="3311189"/>
          </a:xfrm>
        </p:spPr>
        <p:txBody>
          <a:bodyPr/>
          <a:lstStyle/>
          <a:p>
            <a:r>
              <a:rPr lang="en-US" dirty="0">
                <a:latin typeface="American Typewriter" charset="0"/>
                <a:ea typeface="American Typewriter" charset="0"/>
                <a:cs typeface="American Typewriter" charset="0"/>
              </a:rPr>
              <a:t>If the biological or adoptive parent's authority to make educational decisions on the child's behalf has been removed under State law, and if the foster parent is otherwise qualified, he/she may elect to also serve as their foster child’s parent in matters relating to education. The foster parent is not required to receive training or be formally appointed by the education agency.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41164" y="182418"/>
            <a:ext cx="812800" cy="8128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3445" y="4206993"/>
            <a:ext cx="1579418" cy="1579418"/>
          </a:xfrm>
          <a:prstGeom prst="rect">
            <a:avLst/>
          </a:prstGeom>
        </p:spPr>
      </p:pic>
    </p:spTree>
    <p:extLst>
      <p:ext uri="{BB962C8B-B14F-4D97-AF65-F5344CB8AC3E}">
        <p14:creationId xmlns:p14="http://schemas.microsoft.com/office/powerpoint/2010/main" val="562510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32" fill="hold"/>
                                        <p:tgtEl>
                                          <p:spTgt spid="4"/>
                                        </p:tgtEl>
                                      </p:cBhvr>
                                    </p:cmd>
                                  </p:childTnLst>
                                </p:cTn>
                              </p:par>
                              <p:par>
                                <p:cTn id="7" presetID="35" presetClass="entr" presetSubtype="0" fill="hold" grpId="1"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2000"/>
                                        <p:tgtEl>
                                          <p:spTgt spid="2"/>
                                        </p:tgtEl>
                                      </p:cBhvr>
                                    </p:animEffect>
                                    <p:anim calcmode="lin" valueType="num">
                                      <p:cBhvr>
                                        <p:cTn id="10" dur="2000" fill="hold"/>
                                        <p:tgtEl>
                                          <p:spTgt spid="2"/>
                                        </p:tgtEl>
                                        <p:attrNameLst>
                                          <p:attrName>style.rotation</p:attrName>
                                        </p:attrNameLst>
                                      </p:cBhvr>
                                      <p:tavLst>
                                        <p:tav tm="0">
                                          <p:val>
                                            <p:fltVal val="720"/>
                                          </p:val>
                                        </p:tav>
                                        <p:tav tm="100000">
                                          <p:val>
                                            <p:fltVal val="0"/>
                                          </p:val>
                                        </p:tav>
                                      </p:tavLst>
                                    </p:anim>
                                    <p:anim calcmode="lin" valueType="num">
                                      <p:cBhvr>
                                        <p:cTn id="11" dur="2000" fill="hold"/>
                                        <p:tgtEl>
                                          <p:spTgt spid="2"/>
                                        </p:tgtEl>
                                        <p:attrNameLst>
                                          <p:attrName>ppt_h</p:attrName>
                                        </p:attrNameLst>
                                      </p:cBhvr>
                                      <p:tavLst>
                                        <p:tav tm="0">
                                          <p:val>
                                            <p:fltVal val="0"/>
                                          </p:val>
                                        </p:tav>
                                        <p:tav tm="100000">
                                          <p:val>
                                            <p:strVal val="#ppt_h"/>
                                          </p:val>
                                        </p:tav>
                                      </p:tavLst>
                                    </p:anim>
                                    <p:anim calcmode="lin" valueType="num">
                                      <p:cBhvr>
                                        <p:cTn id="12" dur="2000" fill="hold"/>
                                        <p:tgtEl>
                                          <p:spTgt spid="2"/>
                                        </p:tgtEl>
                                        <p:attrNameLst>
                                          <p:attrName>ppt_w</p:attrName>
                                        </p:attrNameLst>
                                      </p:cBhvr>
                                      <p:tavLst>
                                        <p:tav tm="0">
                                          <p:val>
                                            <p:fltVal val="0"/>
                                          </p:val>
                                        </p:tav>
                                        <p:tav tm="100000">
                                          <p:val>
                                            <p:strVal val="#ppt_w"/>
                                          </p:val>
                                        </p:tav>
                                      </p:tavLst>
                                    </p:anim>
                                  </p:childTnLst>
                                </p:cTn>
                              </p:par>
                              <p:par>
                                <p:cTn id="13" presetID="30" presetClass="entr" presetSubtype="0" fill="hold" nodeType="withEffect">
                                  <p:stCondLst>
                                    <p:cond delay="250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4000" decel="100000"/>
                                        <p:tgtEl>
                                          <p:spTgt spid="3">
                                            <p:txEl>
                                              <p:pRg st="0" end="0"/>
                                            </p:txEl>
                                          </p:spTgt>
                                        </p:tgtEl>
                                      </p:cBhvr>
                                    </p:animEffect>
                                    <p:anim calcmode="lin" valueType="num">
                                      <p:cBhvr>
                                        <p:cTn id="16" dur="40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17" dur="40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8" dur="40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9" dur="1000" accel="100000" fill="hold">
                                          <p:stCondLst>
                                            <p:cond delay="40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20" dur="1000" accel="100000" fill="hold">
                                          <p:stCondLst>
                                            <p:cond delay="4000"/>
                                          </p:stCondLst>
                                        </p:cTn>
                                        <p:tgtEl>
                                          <p:spTgt spid="3">
                                            <p:txEl>
                                              <p:pRg st="0" end="0"/>
                                            </p:txEl>
                                          </p:spTgt>
                                        </p:tgtEl>
                                        <p:attrNameLst>
                                          <p:attrName>ppt_y</p:attrName>
                                        </p:attrNameLst>
                                      </p:cBhvr>
                                      <p:tavLst>
                                        <p:tav tm="0">
                                          <p:val>
                                            <p:strVal val="#ppt_y+0.1"/>
                                          </p:val>
                                        </p:tav>
                                        <p:tav tm="100000">
                                          <p:val>
                                            <p:strVal val="#ppt_y"/>
                                          </p:val>
                                        </p:tav>
                                      </p:tavLst>
                                    </p:anim>
                                  </p:childTnLst>
                                </p:cTn>
                              </p:par>
                              <p:par>
                                <p:cTn id="21" presetID="15" presetClass="entr" presetSubtype="0" fill="hold" nodeType="withEffect">
                                  <p:stCondLst>
                                    <p:cond delay="20000"/>
                                  </p:stCondLst>
                                  <p:childTnLst>
                                    <p:set>
                                      <p:cBhvr>
                                        <p:cTn id="22" dur="1" fill="hold">
                                          <p:stCondLst>
                                            <p:cond delay="0"/>
                                          </p:stCondLst>
                                        </p:cTn>
                                        <p:tgtEl>
                                          <p:spTgt spid="5"/>
                                        </p:tgtEl>
                                        <p:attrNameLst>
                                          <p:attrName>style.visibility</p:attrName>
                                        </p:attrNameLst>
                                      </p:cBhvr>
                                      <p:to>
                                        <p:strVal val="visible"/>
                                      </p:to>
                                    </p:set>
                                    <p:anim calcmode="lin" valueType="num">
                                      <p:cBhvr>
                                        <p:cTn id="23" dur="3000" fill="hold"/>
                                        <p:tgtEl>
                                          <p:spTgt spid="5"/>
                                        </p:tgtEl>
                                        <p:attrNameLst>
                                          <p:attrName>ppt_w</p:attrName>
                                        </p:attrNameLst>
                                      </p:cBhvr>
                                      <p:tavLst>
                                        <p:tav tm="0">
                                          <p:val>
                                            <p:fltVal val="0"/>
                                          </p:val>
                                        </p:tav>
                                        <p:tav tm="100000">
                                          <p:val>
                                            <p:strVal val="#ppt_w"/>
                                          </p:val>
                                        </p:tav>
                                      </p:tavLst>
                                    </p:anim>
                                    <p:anim calcmode="lin" valueType="num">
                                      <p:cBhvr>
                                        <p:cTn id="24" dur="3000" fill="hold"/>
                                        <p:tgtEl>
                                          <p:spTgt spid="5"/>
                                        </p:tgtEl>
                                        <p:attrNameLst>
                                          <p:attrName>ppt_h</p:attrName>
                                        </p:attrNameLst>
                                      </p:cBhvr>
                                      <p:tavLst>
                                        <p:tav tm="0">
                                          <p:val>
                                            <p:fltVal val="0"/>
                                          </p:val>
                                        </p:tav>
                                        <p:tav tm="100000">
                                          <p:val>
                                            <p:strVal val="#ppt_h"/>
                                          </p:val>
                                        </p:tav>
                                      </p:tavLst>
                                    </p:anim>
                                    <p:anim calcmode="lin" valueType="num">
                                      <p:cBhvr>
                                        <p:cTn id="25" dur="3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6" dur="3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4"/>
                </p:tgtEl>
              </p:cMediaNode>
            </p:audio>
          </p:childTnLst>
        </p:cTn>
      </p:par>
    </p:tnLst>
    <p:bldLst>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Scope of Representation</a:t>
            </a:r>
            <a:endParaRPr lang="en-US" dirty="0"/>
          </a:p>
        </p:txBody>
      </p:sp>
      <p:sp>
        <p:nvSpPr>
          <p:cNvPr id="3" name="Content Placeholder 2"/>
          <p:cNvSpPr>
            <a:spLocks noGrp="1"/>
          </p:cNvSpPr>
          <p:nvPr>
            <p:ph sz="quarter" idx="13"/>
          </p:nvPr>
        </p:nvSpPr>
        <p:spPr>
          <a:xfrm>
            <a:off x="685801" y="1015432"/>
            <a:ext cx="10394707" cy="3311189"/>
          </a:xfrm>
        </p:spPr>
        <p:txBody>
          <a:bodyPr/>
          <a:lstStyle/>
          <a:p>
            <a:r>
              <a:rPr lang="en-US" dirty="0">
                <a:latin typeface="American Typewriter" charset="0"/>
                <a:ea typeface="American Typewriter" charset="0"/>
                <a:cs typeface="American Typewriter" charset="0"/>
              </a:rPr>
              <a:t>A surrogate parent may represent the student in all matters related to the identification, evaluation, educational placement, and the provision of a free appropriate public education for the student.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86291" y="202632"/>
            <a:ext cx="812800" cy="8128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2852" y="3413065"/>
            <a:ext cx="1802857" cy="1827111"/>
          </a:xfrm>
          <a:prstGeom prst="rect">
            <a:avLst/>
          </a:prstGeom>
        </p:spPr>
      </p:pic>
    </p:spTree>
    <p:extLst>
      <p:ext uri="{BB962C8B-B14F-4D97-AF65-F5344CB8AC3E}">
        <p14:creationId xmlns:p14="http://schemas.microsoft.com/office/powerpoint/2010/main" val="59737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16" fill="hold"/>
                                        <p:tgtEl>
                                          <p:spTgt spid="4"/>
                                        </p:tgtEl>
                                      </p:cBhvr>
                                    </p:cmd>
                                  </p:childTnLst>
                                </p:cTn>
                              </p:par>
                              <p:par>
                                <p:cTn id="7" presetID="35" presetClass="entr" presetSubtype="0" fill="hold" grpId="1"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2000"/>
                                        <p:tgtEl>
                                          <p:spTgt spid="2"/>
                                        </p:tgtEl>
                                      </p:cBhvr>
                                    </p:animEffect>
                                    <p:anim calcmode="lin" valueType="num">
                                      <p:cBhvr>
                                        <p:cTn id="10" dur="2000" fill="hold"/>
                                        <p:tgtEl>
                                          <p:spTgt spid="2"/>
                                        </p:tgtEl>
                                        <p:attrNameLst>
                                          <p:attrName>style.rotation</p:attrName>
                                        </p:attrNameLst>
                                      </p:cBhvr>
                                      <p:tavLst>
                                        <p:tav tm="0">
                                          <p:val>
                                            <p:fltVal val="720"/>
                                          </p:val>
                                        </p:tav>
                                        <p:tav tm="100000">
                                          <p:val>
                                            <p:fltVal val="0"/>
                                          </p:val>
                                        </p:tav>
                                      </p:tavLst>
                                    </p:anim>
                                    <p:anim calcmode="lin" valueType="num">
                                      <p:cBhvr>
                                        <p:cTn id="11" dur="2000" fill="hold"/>
                                        <p:tgtEl>
                                          <p:spTgt spid="2"/>
                                        </p:tgtEl>
                                        <p:attrNameLst>
                                          <p:attrName>ppt_h</p:attrName>
                                        </p:attrNameLst>
                                      </p:cBhvr>
                                      <p:tavLst>
                                        <p:tav tm="0">
                                          <p:val>
                                            <p:fltVal val="0"/>
                                          </p:val>
                                        </p:tav>
                                        <p:tav tm="100000">
                                          <p:val>
                                            <p:strVal val="#ppt_h"/>
                                          </p:val>
                                        </p:tav>
                                      </p:tavLst>
                                    </p:anim>
                                    <p:anim calcmode="lin" valueType="num">
                                      <p:cBhvr>
                                        <p:cTn id="12" dur="2000" fill="hold"/>
                                        <p:tgtEl>
                                          <p:spTgt spid="2"/>
                                        </p:tgtEl>
                                        <p:attrNameLst>
                                          <p:attrName>ppt_w</p:attrName>
                                        </p:attrNameLst>
                                      </p:cBhvr>
                                      <p:tavLst>
                                        <p:tav tm="0">
                                          <p:val>
                                            <p:fltVal val="0"/>
                                          </p:val>
                                        </p:tav>
                                        <p:tav tm="100000">
                                          <p:val>
                                            <p:strVal val="#ppt_w"/>
                                          </p:val>
                                        </p:tav>
                                      </p:tavLst>
                                    </p:anim>
                                  </p:childTnLst>
                                </p:cTn>
                              </p:par>
                              <p:par>
                                <p:cTn id="13" presetID="25" presetClass="entr" presetSubtype="0" fill="hold" nodeType="withEffect">
                                  <p:stCondLst>
                                    <p:cond delay="300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2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16" dur="2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17" dur="2500" accel="50000" fill="hold">
                                          <p:stCondLst>
                                            <p:cond delay="2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8" dur="5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9" dur="2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20" dur="2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21" dur="2500" accel="50000" fill="hold">
                                          <p:stCondLst>
                                            <p:cond delay="2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22" dur="5000" decel="50000">
                                          <p:stCondLst>
                                            <p:cond delay="0"/>
                                          </p:stCondLst>
                                        </p:cTn>
                                        <p:tgtEl>
                                          <p:spTgt spid="3">
                                            <p:txEl>
                                              <p:pRg st="0" end="0"/>
                                            </p:txEl>
                                          </p:spTgt>
                                        </p:tgtEl>
                                      </p:cBhvr>
                                    </p:animEffect>
                                  </p:childTnLst>
                                </p:cTn>
                              </p:par>
                              <p:par>
                                <p:cTn id="23" presetID="49" presetClass="entr" presetSubtype="0" decel="100000" fill="hold" nodeType="withEffect">
                                  <p:stCondLst>
                                    <p:cond delay="850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0" fill="hold"/>
                                        <p:tgtEl>
                                          <p:spTgt spid="5"/>
                                        </p:tgtEl>
                                        <p:attrNameLst>
                                          <p:attrName>ppt_w</p:attrName>
                                        </p:attrNameLst>
                                      </p:cBhvr>
                                      <p:tavLst>
                                        <p:tav tm="0">
                                          <p:val>
                                            <p:fltVal val="0"/>
                                          </p:val>
                                        </p:tav>
                                        <p:tav tm="100000">
                                          <p:val>
                                            <p:strVal val="#ppt_w"/>
                                          </p:val>
                                        </p:tav>
                                      </p:tavLst>
                                    </p:anim>
                                    <p:anim calcmode="lin" valueType="num">
                                      <p:cBhvr>
                                        <p:cTn id="26" dur="5000" fill="hold"/>
                                        <p:tgtEl>
                                          <p:spTgt spid="5"/>
                                        </p:tgtEl>
                                        <p:attrNameLst>
                                          <p:attrName>ppt_h</p:attrName>
                                        </p:attrNameLst>
                                      </p:cBhvr>
                                      <p:tavLst>
                                        <p:tav tm="0">
                                          <p:val>
                                            <p:fltVal val="0"/>
                                          </p:val>
                                        </p:tav>
                                        <p:tav tm="100000">
                                          <p:val>
                                            <p:strVal val="#ppt_h"/>
                                          </p:val>
                                        </p:tav>
                                      </p:tavLst>
                                    </p:anim>
                                    <p:anim calcmode="lin" valueType="num">
                                      <p:cBhvr>
                                        <p:cTn id="27" dur="5000" fill="hold"/>
                                        <p:tgtEl>
                                          <p:spTgt spid="5"/>
                                        </p:tgtEl>
                                        <p:attrNameLst>
                                          <p:attrName>style.rotation</p:attrName>
                                        </p:attrNameLst>
                                      </p:cBhvr>
                                      <p:tavLst>
                                        <p:tav tm="0">
                                          <p:val>
                                            <p:fltVal val="360"/>
                                          </p:val>
                                        </p:tav>
                                        <p:tav tm="100000">
                                          <p:val>
                                            <p:fltVal val="0"/>
                                          </p:val>
                                        </p:tav>
                                      </p:tavLst>
                                    </p:anim>
                                    <p:animEffect transition="in" filter="fade">
                                      <p:cBhvr>
                                        <p:cTn id="28"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4"/>
                </p:tgtEl>
              </p:cMediaNode>
            </p:audio>
          </p:childTnLst>
        </p:cTn>
      </p:par>
    </p:tnLst>
    <p:bldLst>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Rescission of an Appointment</a:t>
            </a:r>
            <a:endParaRPr lang="en-US" dirty="0"/>
          </a:p>
        </p:txBody>
      </p:sp>
      <p:sp>
        <p:nvSpPr>
          <p:cNvPr id="3" name="Content Placeholder 2"/>
          <p:cNvSpPr>
            <a:spLocks noGrp="1"/>
          </p:cNvSpPr>
          <p:nvPr>
            <p:ph sz="quarter" idx="13"/>
          </p:nvPr>
        </p:nvSpPr>
        <p:spPr>
          <a:xfrm>
            <a:off x="685801" y="1559732"/>
            <a:ext cx="10394707" cy="3311189"/>
          </a:xfrm>
        </p:spPr>
        <p:txBody>
          <a:bodyPr/>
          <a:lstStyle/>
          <a:p>
            <a:r>
              <a:rPr lang="en-US" dirty="0">
                <a:latin typeface="American Typewriter" charset="0"/>
                <a:ea typeface="American Typewriter" charset="0"/>
                <a:cs typeface="American Typewriter" charset="0"/>
              </a:rPr>
              <a:t>Rescission shall occur when: </a:t>
            </a:r>
            <a:endParaRPr lang="en-US" dirty="0" smtClean="0">
              <a:latin typeface="American Typewriter" charset="0"/>
              <a:ea typeface="American Typewriter" charset="0"/>
              <a:cs typeface="American Typewriter" charset="0"/>
            </a:endParaRPr>
          </a:p>
          <a:p>
            <a:pPr marL="0" indent="0">
              <a:buNone/>
            </a:pPr>
            <a:endParaRPr lang="en-US" sz="1000" dirty="0" smtClean="0">
              <a:latin typeface="American Typewriter" charset="0"/>
              <a:ea typeface="American Typewriter" charset="0"/>
              <a:cs typeface="American Typewriter" charset="0"/>
            </a:endParaRPr>
          </a:p>
          <a:p>
            <a:pPr lvl="1"/>
            <a:r>
              <a:rPr lang="en-US" dirty="0" smtClean="0">
                <a:latin typeface="American Typewriter" charset="0"/>
                <a:ea typeface="American Typewriter" charset="0"/>
                <a:cs typeface="American Typewriter" charset="0"/>
              </a:rPr>
              <a:t>1</a:t>
            </a:r>
            <a:r>
              <a:rPr lang="en-US" dirty="0">
                <a:latin typeface="American Typewriter" charset="0"/>
                <a:ea typeface="American Typewriter" charset="0"/>
                <a:cs typeface="American Typewriter" charset="0"/>
              </a:rPr>
              <a:t>. A surrogate parent sends written notice to the education agency of their resignation; or </a:t>
            </a:r>
            <a:endParaRPr lang="en-US" dirty="0" smtClean="0">
              <a:latin typeface="American Typewriter" charset="0"/>
              <a:ea typeface="American Typewriter" charset="0"/>
              <a:cs typeface="American Typewriter" charset="0"/>
            </a:endParaRPr>
          </a:p>
          <a:p>
            <a:pPr marL="457200" lvl="1" indent="0">
              <a:buNone/>
            </a:pPr>
            <a:endParaRPr lang="en-US" sz="1100" dirty="0" smtClean="0">
              <a:latin typeface="American Typewriter" charset="0"/>
              <a:ea typeface="American Typewriter" charset="0"/>
              <a:cs typeface="American Typewriter" charset="0"/>
            </a:endParaRPr>
          </a:p>
          <a:p>
            <a:pPr lvl="1"/>
            <a:r>
              <a:rPr lang="en-US" dirty="0" smtClean="0">
                <a:latin typeface="American Typewriter" charset="0"/>
                <a:ea typeface="American Typewriter" charset="0"/>
                <a:cs typeface="American Typewriter" charset="0"/>
              </a:rPr>
              <a:t>2</a:t>
            </a:r>
            <a:r>
              <a:rPr lang="en-US" dirty="0">
                <a:latin typeface="American Typewriter" charset="0"/>
                <a:ea typeface="American Typewriter" charset="0"/>
                <a:cs typeface="American Typewriter" charset="0"/>
              </a:rPr>
              <a:t>. A surrogate parent has been unable or un-willing to perform assigned responsibilities; or </a:t>
            </a:r>
            <a:endParaRPr lang="en-US" dirty="0" smtClean="0">
              <a:latin typeface="American Typewriter" charset="0"/>
              <a:ea typeface="American Typewriter" charset="0"/>
              <a:cs typeface="American Typewriter" charset="0"/>
            </a:endParaRPr>
          </a:p>
          <a:p>
            <a:pPr marL="457200" lvl="1" indent="0">
              <a:buNone/>
            </a:pPr>
            <a:endParaRPr lang="en-US" sz="1100" dirty="0" smtClean="0">
              <a:latin typeface="American Typewriter" charset="0"/>
              <a:ea typeface="American Typewriter" charset="0"/>
              <a:cs typeface="American Typewriter" charset="0"/>
            </a:endParaRPr>
          </a:p>
          <a:p>
            <a:pPr lvl="1"/>
            <a:r>
              <a:rPr lang="en-US" dirty="0" smtClean="0">
                <a:latin typeface="American Typewriter" charset="0"/>
                <a:ea typeface="American Typewriter" charset="0"/>
                <a:cs typeface="American Typewriter" charset="0"/>
              </a:rPr>
              <a:t>3</a:t>
            </a:r>
            <a:r>
              <a:rPr lang="en-US" dirty="0">
                <a:latin typeface="American Typewriter" charset="0"/>
                <a:ea typeface="American Typewriter" charset="0"/>
                <a:cs typeface="American Typewriter" charset="0"/>
              </a:rPr>
              <a:t>. A student no longer requires a surrogate parent.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67636" y="154709"/>
            <a:ext cx="812800" cy="812800"/>
          </a:xfrm>
          <a:prstGeom prst="rect">
            <a:avLst/>
          </a:prstGeom>
        </p:spPr>
      </p:pic>
    </p:spTree>
    <p:extLst>
      <p:ext uri="{BB962C8B-B14F-4D97-AF65-F5344CB8AC3E}">
        <p14:creationId xmlns:p14="http://schemas.microsoft.com/office/powerpoint/2010/main" val="1823403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84" fill="hold"/>
                                        <p:tgtEl>
                                          <p:spTgt spid="4"/>
                                        </p:tgtEl>
                                      </p:cBhvr>
                                    </p:cmd>
                                  </p:childTnLst>
                                </p:cTn>
                              </p:par>
                              <p:par>
                                <p:cTn id="7" presetID="35" presetClass="entr" presetSubtype="0" fill="hold" grpId="1"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2000"/>
                                        <p:tgtEl>
                                          <p:spTgt spid="2"/>
                                        </p:tgtEl>
                                      </p:cBhvr>
                                    </p:animEffect>
                                    <p:anim calcmode="lin" valueType="num">
                                      <p:cBhvr>
                                        <p:cTn id="10" dur="2000" fill="hold"/>
                                        <p:tgtEl>
                                          <p:spTgt spid="2"/>
                                        </p:tgtEl>
                                        <p:attrNameLst>
                                          <p:attrName>style.rotation</p:attrName>
                                        </p:attrNameLst>
                                      </p:cBhvr>
                                      <p:tavLst>
                                        <p:tav tm="0">
                                          <p:val>
                                            <p:fltVal val="720"/>
                                          </p:val>
                                        </p:tav>
                                        <p:tav tm="100000">
                                          <p:val>
                                            <p:fltVal val="0"/>
                                          </p:val>
                                        </p:tav>
                                      </p:tavLst>
                                    </p:anim>
                                    <p:anim calcmode="lin" valueType="num">
                                      <p:cBhvr>
                                        <p:cTn id="11" dur="2000" fill="hold"/>
                                        <p:tgtEl>
                                          <p:spTgt spid="2"/>
                                        </p:tgtEl>
                                        <p:attrNameLst>
                                          <p:attrName>ppt_h</p:attrName>
                                        </p:attrNameLst>
                                      </p:cBhvr>
                                      <p:tavLst>
                                        <p:tav tm="0">
                                          <p:val>
                                            <p:fltVal val="0"/>
                                          </p:val>
                                        </p:tav>
                                        <p:tav tm="100000">
                                          <p:val>
                                            <p:strVal val="#ppt_h"/>
                                          </p:val>
                                        </p:tav>
                                      </p:tavLst>
                                    </p:anim>
                                    <p:anim calcmode="lin" valueType="num">
                                      <p:cBhvr>
                                        <p:cTn id="12" dur="2000" fill="hold"/>
                                        <p:tgtEl>
                                          <p:spTgt spid="2"/>
                                        </p:tgtEl>
                                        <p:attrNameLst>
                                          <p:attrName>ppt_w</p:attrName>
                                        </p:attrNameLst>
                                      </p:cBhvr>
                                      <p:tavLst>
                                        <p:tav tm="0">
                                          <p:val>
                                            <p:fltVal val="0"/>
                                          </p:val>
                                        </p:tav>
                                        <p:tav tm="100000">
                                          <p:val>
                                            <p:strVal val="#ppt_w"/>
                                          </p:val>
                                        </p:tav>
                                      </p:tavLst>
                                    </p:anim>
                                  </p:childTnLst>
                                </p:cTn>
                              </p:par>
                              <p:par>
                                <p:cTn id="13" presetID="42" presetClass="entr" presetSubtype="0" fill="hold" nodeType="withEffect">
                                  <p:stCondLst>
                                    <p:cond delay="400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3000"/>
                                        <p:tgtEl>
                                          <p:spTgt spid="3">
                                            <p:txEl>
                                              <p:pRg st="0" end="0"/>
                                            </p:txEl>
                                          </p:spTgt>
                                        </p:tgtEl>
                                      </p:cBhvr>
                                    </p:animEffect>
                                    <p:anim calcmode="lin" valueType="num">
                                      <p:cBhvr>
                                        <p:cTn id="16"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3000" fill="hold"/>
                                        <p:tgtEl>
                                          <p:spTgt spid="3">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600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0"/>
                                        <p:tgtEl>
                                          <p:spTgt spid="3">
                                            <p:txEl>
                                              <p:pRg st="2" end="2"/>
                                            </p:txEl>
                                          </p:spTgt>
                                        </p:tgtEl>
                                      </p:cBhvr>
                                    </p:animEffect>
                                    <p:anim calcmode="lin" valueType="num">
                                      <p:cBhvr>
                                        <p:cTn id="21" dur="5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5000" fill="hold"/>
                                        <p:tgtEl>
                                          <p:spTgt spid="3">
                                            <p:txEl>
                                              <p:pRg st="2" end="2"/>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1050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0"/>
                                        <p:tgtEl>
                                          <p:spTgt spid="3">
                                            <p:txEl>
                                              <p:pRg st="4" end="4"/>
                                            </p:txEl>
                                          </p:spTgt>
                                        </p:tgtEl>
                                      </p:cBhvr>
                                    </p:animEffect>
                                    <p:anim calcmode="lin" valueType="num">
                                      <p:cBhvr>
                                        <p:cTn id="26" dur="5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5000" fill="hold"/>
                                        <p:tgtEl>
                                          <p:spTgt spid="3">
                                            <p:txEl>
                                              <p:pRg st="4" end="4"/>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1800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0"/>
                                        <p:tgtEl>
                                          <p:spTgt spid="3">
                                            <p:txEl>
                                              <p:pRg st="6" end="6"/>
                                            </p:txEl>
                                          </p:spTgt>
                                        </p:tgtEl>
                                      </p:cBhvr>
                                    </p:animEffect>
                                    <p:anim calcmode="lin" valueType="num">
                                      <p:cBhvr>
                                        <p:cTn id="31" dur="5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2" dur="5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
                </p:tgtEl>
              </p:cMediaNode>
            </p:audio>
          </p:childTnLst>
        </p:cTn>
      </p:par>
    </p:tnLst>
    <p:bldLst>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11757"/>
            <a:ext cx="10396882" cy="1038949"/>
          </a:xfrm>
        </p:spPr>
        <p:txBody>
          <a:bodyPr/>
          <a:lstStyle/>
          <a:p>
            <a:r>
              <a:rPr lang="en-US" dirty="0" smtClean="0"/>
              <a:t>How Is the Need determined?</a:t>
            </a:r>
            <a:endParaRPr lang="en-US" dirty="0"/>
          </a:p>
        </p:txBody>
      </p:sp>
      <p:pic>
        <p:nvPicPr>
          <p:cNvPr id="6" name="Content Placeholder 5"/>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534256" y="1068512"/>
            <a:ext cx="10548427" cy="5054886"/>
          </a:xfrm>
          <a:ln>
            <a:solidFill>
              <a:schemeClr val="accent1"/>
            </a:solidFill>
          </a:ln>
        </p:spPr>
      </p:pic>
      <p:sp>
        <p:nvSpPr>
          <p:cNvPr id="7" name="Rounded Rectangle 6"/>
          <p:cNvSpPr/>
          <p:nvPr/>
        </p:nvSpPr>
        <p:spPr>
          <a:xfrm>
            <a:off x="832207" y="5178175"/>
            <a:ext cx="10078948" cy="715998"/>
          </a:xfrm>
          <a:prstGeom prst="roundRect">
            <a:avLst/>
          </a:prstGeom>
          <a:solidFill>
            <a:srgbClr val="75F3FF">
              <a:alpha val="13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84509" y="46119"/>
            <a:ext cx="812800" cy="812800"/>
          </a:xfrm>
          <a:prstGeom prst="rect">
            <a:avLst/>
          </a:prstGeom>
        </p:spPr>
      </p:pic>
    </p:spTree>
    <p:extLst>
      <p:ext uri="{BB962C8B-B14F-4D97-AF65-F5344CB8AC3E}">
        <p14:creationId xmlns:p14="http://schemas.microsoft.com/office/powerpoint/2010/main" val="1278702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04" fill="hold"/>
                                        <p:tgtEl>
                                          <p:spTgt spid="3"/>
                                        </p:tgtEl>
                                      </p:cBhvr>
                                    </p:cmd>
                                  </p:childTnLst>
                                </p:cTn>
                              </p:par>
                              <p:par>
                                <p:cTn id="7" presetID="35"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2000"/>
                                        <p:tgtEl>
                                          <p:spTgt spid="2"/>
                                        </p:tgtEl>
                                      </p:cBhvr>
                                    </p:animEffect>
                                    <p:anim calcmode="lin" valueType="num">
                                      <p:cBhvr>
                                        <p:cTn id="10" dur="2000" fill="hold"/>
                                        <p:tgtEl>
                                          <p:spTgt spid="2"/>
                                        </p:tgtEl>
                                        <p:attrNameLst>
                                          <p:attrName>style.rotation</p:attrName>
                                        </p:attrNameLst>
                                      </p:cBhvr>
                                      <p:tavLst>
                                        <p:tav tm="0">
                                          <p:val>
                                            <p:fltVal val="720"/>
                                          </p:val>
                                        </p:tav>
                                        <p:tav tm="100000">
                                          <p:val>
                                            <p:fltVal val="0"/>
                                          </p:val>
                                        </p:tav>
                                      </p:tavLst>
                                    </p:anim>
                                    <p:anim calcmode="lin" valueType="num">
                                      <p:cBhvr>
                                        <p:cTn id="11" dur="2000" fill="hold"/>
                                        <p:tgtEl>
                                          <p:spTgt spid="2"/>
                                        </p:tgtEl>
                                        <p:attrNameLst>
                                          <p:attrName>ppt_h</p:attrName>
                                        </p:attrNameLst>
                                      </p:cBhvr>
                                      <p:tavLst>
                                        <p:tav tm="0">
                                          <p:val>
                                            <p:fltVal val="0"/>
                                          </p:val>
                                        </p:tav>
                                        <p:tav tm="100000">
                                          <p:val>
                                            <p:strVal val="#ppt_h"/>
                                          </p:val>
                                        </p:tav>
                                      </p:tavLst>
                                    </p:anim>
                                    <p:anim calcmode="lin" valueType="num">
                                      <p:cBhvr>
                                        <p:cTn id="12" dur="2000" fill="hold"/>
                                        <p:tgtEl>
                                          <p:spTgt spid="2"/>
                                        </p:tgtEl>
                                        <p:attrNameLst>
                                          <p:attrName>ppt_w</p:attrName>
                                        </p:attrNameLst>
                                      </p:cBhvr>
                                      <p:tavLst>
                                        <p:tav tm="0">
                                          <p:val>
                                            <p:fltVal val="0"/>
                                          </p:val>
                                        </p:tav>
                                        <p:tav tm="100000">
                                          <p:val>
                                            <p:strVal val="#ppt_w"/>
                                          </p:val>
                                        </p:tav>
                                      </p:tavLst>
                                    </p:anim>
                                  </p:childTnLst>
                                </p:cTn>
                              </p:par>
                              <p:par>
                                <p:cTn id="13" presetID="30" presetClass="entr" presetSubtype="0" fill="hold" grpId="0" nodeType="withEffect">
                                  <p:stCondLst>
                                    <p:cond delay="20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600" decel="100000"/>
                                        <p:tgtEl>
                                          <p:spTgt spid="7"/>
                                        </p:tgtEl>
                                      </p:cBhvr>
                                    </p:animEffect>
                                    <p:anim calcmode="lin" valueType="num">
                                      <p:cBhvr>
                                        <p:cTn id="16" dur="1600" decel="100000" fill="hold"/>
                                        <p:tgtEl>
                                          <p:spTgt spid="7"/>
                                        </p:tgtEl>
                                        <p:attrNameLst>
                                          <p:attrName>style.rotation</p:attrName>
                                        </p:attrNameLst>
                                      </p:cBhvr>
                                      <p:tavLst>
                                        <p:tav tm="0">
                                          <p:val>
                                            <p:fltVal val="-90"/>
                                          </p:val>
                                        </p:tav>
                                        <p:tav tm="100000">
                                          <p:val>
                                            <p:fltVal val="0"/>
                                          </p:val>
                                        </p:tav>
                                      </p:tavLst>
                                    </p:anim>
                                    <p:anim calcmode="lin" valueType="num">
                                      <p:cBhvr>
                                        <p:cTn id="17" dur="1600" decel="100000" fill="hold"/>
                                        <p:tgtEl>
                                          <p:spTgt spid="7"/>
                                        </p:tgtEl>
                                        <p:attrNameLst>
                                          <p:attrName>ppt_x</p:attrName>
                                        </p:attrNameLst>
                                      </p:cBhvr>
                                      <p:tavLst>
                                        <p:tav tm="0">
                                          <p:val>
                                            <p:strVal val="#ppt_x+0.4"/>
                                          </p:val>
                                        </p:tav>
                                        <p:tav tm="100000">
                                          <p:val>
                                            <p:strVal val="#ppt_x-0.05"/>
                                          </p:val>
                                        </p:tav>
                                      </p:tavLst>
                                    </p:anim>
                                    <p:anim calcmode="lin" valueType="num">
                                      <p:cBhvr>
                                        <p:cTn id="18" dur="1600" decel="100000" fill="hold"/>
                                        <p:tgtEl>
                                          <p:spTgt spid="7"/>
                                        </p:tgtEl>
                                        <p:attrNameLst>
                                          <p:attrName>ppt_y</p:attrName>
                                        </p:attrNameLst>
                                      </p:cBhvr>
                                      <p:tavLst>
                                        <p:tav tm="0">
                                          <p:val>
                                            <p:strVal val="#ppt_y-0.4"/>
                                          </p:val>
                                        </p:tav>
                                        <p:tav tm="100000">
                                          <p:val>
                                            <p:strVal val="#ppt_y+0.1"/>
                                          </p:val>
                                        </p:tav>
                                      </p:tavLst>
                                    </p:anim>
                                    <p:anim calcmode="lin" valueType="num">
                                      <p:cBhvr>
                                        <p:cTn id="19" dur="400" accel="100000" fill="hold">
                                          <p:stCondLst>
                                            <p:cond delay="1600"/>
                                          </p:stCondLst>
                                        </p:cTn>
                                        <p:tgtEl>
                                          <p:spTgt spid="7"/>
                                        </p:tgtEl>
                                        <p:attrNameLst>
                                          <p:attrName>ppt_x</p:attrName>
                                        </p:attrNameLst>
                                      </p:cBhvr>
                                      <p:tavLst>
                                        <p:tav tm="0">
                                          <p:val>
                                            <p:strVal val="#ppt_x-0.05"/>
                                          </p:val>
                                        </p:tav>
                                        <p:tav tm="100000">
                                          <p:val>
                                            <p:strVal val="#ppt_x"/>
                                          </p:val>
                                        </p:tav>
                                      </p:tavLst>
                                    </p:anim>
                                    <p:anim calcmode="lin" valueType="num">
                                      <p:cBhvr>
                                        <p:cTn id="20" dur="400" accel="100000" fill="hold">
                                          <p:stCondLst>
                                            <p:cond delay="16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childTnLst>
        </p:cTn>
      </p:par>
    </p:tnLst>
    <p:bldLst>
      <p:bldP spid="2" grpId="0"/>
      <p:bldP spid="7"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Main Event</Template>
  <TotalTime>881</TotalTime>
  <Words>470</Words>
  <Application>Microsoft Macintosh PowerPoint</Application>
  <PresentationFormat>Widescreen</PresentationFormat>
  <Paragraphs>30</Paragraphs>
  <Slides>9</Slides>
  <Notes>0</Notes>
  <HiddenSlides>0</HiddenSlides>
  <MMClips>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AdamGorry-Inline</vt:lpstr>
      <vt:lpstr>American Typewriter</vt:lpstr>
      <vt:lpstr>Calibri</vt:lpstr>
      <vt:lpstr>CAR-GO</vt:lpstr>
      <vt:lpstr>Habanero PERSONAL USE ONLY</vt:lpstr>
      <vt:lpstr>Impact</vt:lpstr>
      <vt:lpstr>Arial</vt:lpstr>
      <vt:lpstr>Main Event</vt:lpstr>
      <vt:lpstr>Surrogate Parent Training</vt:lpstr>
      <vt:lpstr>Definitions</vt:lpstr>
      <vt:lpstr>Eligibility Criteria</vt:lpstr>
      <vt:lpstr>Educational Implications</vt:lpstr>
      <vt:lpstr>Qualifications</vt:lpstr>
      <vt:lpstr>Foster Parents</vt:lpstr>
      <vt:lpstr>Scope of Representation</vt:lpstr>
      <vt:lpstr>Rescission of an Appointment</vt:lpstr>
      <vt:lpstr>How Is the Need determined?</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Surrogate Parent Training</dc:title>
  <dc:creator>Tanika Jones</dc:creator>
  <cp:lastModifiedBy>Tanika Jones</cp:lastModifiedBy>
  <cp:revision>32</cp:revision>
  <dcterms:created xsi:type="dcterms:W3CDTF">2017-04-08T14:11:15Z</dcterms:created>
  <dcterms:modified xsi:type="dcterms:W3CDTF">2017-04-12T12:18:35Z</dcterms:modified>
</cp:coreProperties>
</file>